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7" r:id="rId20"/>
    <p:sldId id="273" r:id="rId21"/>
    <p:sldId id="274" r:id="rId22"/>
    <p:sldId id="275" r:id="rId23"/>
    <p:sldId id="276" r:id="rId24"/>
  </p:sldIdLst>
  <p:sldSz cx="9144000" cy="5143500" type="screen16x9"/>
  <p:notesSz cx="6858000" cy="9144000"/>
  <p:embeddedFontLst>
    <p:embeddedFont>
      <p:font typeface="Roboto Mono" pitchFamily="49"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00"/>
    <p:restoredTop sz="56338"/>
  </p:normalViewPr>
  <p:slideViewPr>
    <p:cSldViewPr snapToGrid="0">
      <p:cViewPr varScale="1">
        <p:scale>
          <a:sx n="88" d="100"/>
          <a:sy n="88" d="100"/>
        </p:scale>
        <p:origin x="2224" y="184"/>
      </p:cViewPr>
      <p:guideLst>
        <p:guide orient="horz" pos="1620"/>
        <p:guide pos="2880"/>
      </p:guideLst>
    </p:cSldViewPr>
  </p:slideViewPr>
  <p:notesTextViewPr>
    <p:cViewPr>
      <p:scale>
        <a:sx n="140" d="100"/>
        <a:sy n="14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presProps" Target="presProps.xml"/><Relationship Id="rId8"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27e9e0a428_4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327e9e0a428_4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t>ソフトウェア研究室所属の柳澤快です。</a:t>
            </a:r>
            <a:endParaRPr dirty="0"/>
          </a:p>
          <a:p>
            <a:pPr marL="0" lvl="0" indent="0" algn="l" rtl="0">
              <a:spcBef>
                <a:spcPts val="0"/>
              </a:spcBef>
              <a:spcAft>
                <a:spcPts val="0"/>
              </a:spcAft>
              <a:buSzPts val="1100"/>
              <a:buNone/>
            </a:pPr>
            <a:r>
              <a:rPr lang="ja" dirty="0"/>
              <a:t>Ractorを用いたRubyの並列処理性能評価とRubocopによる並列コード記述支援というテーマで発表を始めさせていただきます。</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27e9e0a428_4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g327e9e0a428_4_17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chemeClr val="dk1"/>
                </a:solidFill>
              </a:rPr>
              <a:t>実際に実装した指摘の1例を紹介します。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Ractor間の通信で、receive処理に対応するsend処理が存在しない場合、receive処理で無限に待機状態となってしまいます。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そのため、receive処理がある場合、対応するsend処理が存在するかチェックする指摘を実装しました。</a:t>
            </a:r>
            <a:endParaRPr dirty="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27e9e0a42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27e9e0a42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solidFill>
                  <a:schemeClr val="dk1"/>
                </a:solidFill>
              </a:rPr>
              <a:t>表示されているプログラムを使用して実装した指摘のデモを行います。</a:t>
            </a:r>
            <a:endParaRPr dirty="0">
              <a:solidFill>
                <a:schemeClr val="dk1"/>
              </a:solidFill>
            </a:endParaRPr>
          </a:p>
          <a:p>
            <a:pPr marL="0" lvl="0" indent="0" algn="l" rtl="0">
              <a:spcBef>
                <a:spcPts val="0"/>
              </a:spcBef>
              <a:spcAft>
                <a:spcPts val="0"/>
              </a:spcAft>
              <a:buNone/>
            </a:pPr>
            <a:r>
              <a:rPr lang="ja" dirty="0">
                <a:solidFill>
                  <a:schemeClr val="dk1"/>
                </a:solidFill>
              </a:rPr>
              <a:t>まず、使用するプログラムについて解説します。</a:t>
            </a:r>
            <a:endParaRPr dirty="0">
              <a:solidFill>
                <a:schemeClr val="dk1"/>
              </a:solidFill>
            </a:endParaRPr>
          </a:p>
          <a:p>
            <a:pPr marL="0" lvl="0" indent="0" algn="l" rtl="0">
              <a:spcBef>
                <a:spcPts val="0"/>
              </a:spcBef>
              <a:spcAft>
                <a:spcPts val="0"/>
              </a:spcAft>
              <a:buNone/>
            </a:pPr>
            <a:r>
              <a:rPr lang="ja" dirty="0">
                <a:solidFill>
                  <a:schemeClr val="dk1"/>
                </a:solidFill>
              </a:rPr>
              <a:t>最初に、新しいRactorを生成します。このRactorの中で、receive 処理を使ってメッセージを受け取り、受け取ったメッセージをそのまま返します。</a:t>
            </a:r>
            <a:endParaRPr dirty="0">
              <a:solidFill>
                <a:schemeClr val="dk1"/>
              </a:solidFill>
            </a:endParaRPr>
          </a:p>
          <a:p>
            <a:pPr marL="0" lvl="0" indent="0" algn="l" rtl="0">
              <a:spcBef>
                <a:spcPts val="0"/>
              </a:spcBef>
              <a:spcAft>
                <a:spcPts val="0"/>
              </a:spcAft>
              <a:buClr>
                <a:schemeClr val="dk1"/>
              </a:buClr>
              <a:buSzPts val="1100"/>
              <a:buFont typeface="Arial"/>
              <a:buNone/>
            </a:pPr>
            <a:r>
              <a:rPr lang="ja" dirty="0">
                <a:solidFill>
                  <a:schemeClr val="dk1"/>
                </a:solidFill>
              </a:rPr>
              <a:t>次に、send処理を実行して、Ractorに文字列 'ok' というメッセージを送ります。</a:t>
            </a:r>
            <a:endParaRPr dirty="0">
              <a:solidFill>
                <a:schemeClr val="dk1"/>
              </a:solidFill>
            </a:endParaRPr>
          </a:p>
          <a:p>
            <a:pPr marL="0" lvl="0" indent="0" algn="l" rtl="0">
              <a:spcBef>
                <a:spcPts val="0"/>
              </a:spcBef>
              <a:spcAft>
                <a:spcPts val="0"/>
              </a:spcAft>
              <a:buClr>
                <a:schemeClr val="dk1"/>
              </a:buClr>
              <a:buSzPts val="1100"/>
              <a:buFont typeface="Arial"/>
              <a:buNone/>
            </a:pPr>
            <a:r>
              <a:rPr lang="ja" dirty="0">
                <a:solidFill>
                  <a:schemeClr val="dk1"/>
                </a:solidFill>
              </a:rPr>
              <a:t>最後に、take メソッドを使ってRactorから返された文字列’ok’を受け取り、標準出力に返します。</a:t>
            </a:r>
            <a:endParaRPr lang="en-US" altLang="ja" dirty="0">
              <a:solidFill>
                <a:schemeClr val="dk1"/>
              </a:solidFill>
            </a:endParaRPr>
          </a:p>
          <a:p>
            <a:pPr marL="0" lvl="0" indent="0" algn="l" rtl="0">
              <a:spcBef>
                <a:spcPts val="0"/>
              </a:spcBef>
              <a:spcAft>
                <a:spcPts val="0"/>
              </a:spcAft>
              <a:buClr>
                <a:schemeClr val="dk1"/>
              </a:buClr>
              <a:buSzPts val="1100"/>
              <a:buFont typeface="Arial"/>
              <a:buNone/>
            </a:pPr>
            <a:endParaRPr lang="en-US" altLang="ja" dirty="0">
              <a:solidFill>
                <a:schemeClr val="dk1"/>
              </a:solidFill>
            </a:endParaRPr>
          </a:p>
          <a:p>
            <a:pPr marL="0" lvl="0" indent="0" algn="l" rtl="0">
              <a:spcBef>
                <a:spcPts val="0"/>
              </a:spcBef>
              <a:spcAft>
                <a:spcPts val="0"/>
              </a:spcAft>
              <a:buClr>
                <a:schemeClr val="dk1"/>
              </a:buClr>
              <a:buSzPts val="1100"/>
              <a:buFont typeface="Arial"/>
              <a:buNone/>
            </a:pPr>
            <a:endParaRPr lang="en-US" altLang="ja" dirty="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27e9e0a42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27e9e0a42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t>実際に実行してみると send処理でractorに送信したokが標準出力されます。</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ja" dirty="0"/>
              <a:t>rubocopを実行してみると、receive処理に対応するsend処理が存在するため、警告は出力されません。</a:t>
            </a:r>
            <a:endParaRPr dirty="0"/>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27e9e0a42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27e9e0a42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 dirty="0">
                <a:solidFill>
                  <a:schemeClr val="dk1"/>
                </a:solidFill>
              </a:rPr>
              <a:t>では、プログラム内のsend処理をコメントアウトして実行してみます。</a:t>
            </a:r>
            <a:endParaRPr dirty="0">
              <a:solidFill>
                <a:schemeClr val="dk1"/>
              </a:solidFill>
            </a:endParaRPr>
          </a:p>
          <a:p>
            <a:pPr marL="0" lvl="0" indent="0" algn="l" rtl="0">
              <a:spcBef>
                <a:spcPts val="0"/>
              </a:spcBef>
              <a:spcAft>
                <a:spcPts val="0"/>
              </a:spcAft>
              <a:buNone/>
            </a:pPr>
            <a:r>
              <a:rPr lang="ja" dirty="0">
                <a:solidFill>
                  <a:schemeClr val="dk1"/>
                </a:solidFill>
              </a:rPr>
              <a:t>実行すると強制終了しない限り、Ractor内のreceive処理が送信されるのを無限に待つことになります。</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ja" dirty="0">
                <a:solidFill>
                  <a:schemeClr val="dk1"/>
                </a:solidFill>
              </a:rPr>
              <a:t>rubocopを実行してみると、receive処理に対応するsend処理が存在しないため、実装したカスタムルールの警告が出力されます。</a:t>
            </a:r>
            <a:endParaRPr dirty="0">
              <a:solidFill>
                <a:schemeClr val="dk1"/>
              </a:solidFill>
            </a:endParaRPr>
          </a:p>
          <a:p>
            <a:pPr marL="0" lvl="0" indent="0" algn="l" rtl="0">
              <a:spcBef>
                <a:spcPts val="0"/>
              </a:spcBef>
              <a:spcAft>
                <a:spcPts val="0"/>
              </a:spcAft>
              <a:buNone/>
            </a:pPr>
            <a:r>
              <a:rPr lang="ja" dirty="0">
                <a:solidFill>
                  <a:schemeClr val="dk1"/>
                </a:solidFill>
              </a:rPr>
              <a:t>また、vscodeであれば、作成したカスタムルールを読み込み、コード上に警告が出力され、rubocopを手動で実行する手間を省きます。</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ja" dirty="0">
                <a:solidFill>
                  <a:schemeClr val="dk1"/>
                </a:solidFill>
              </a:rPr>
              <a:t>さらに、このカスタムルールをオートコレクト機能に対応させました。</a:t>
            </a:r>
            <a:endParaRPr dirty="0">
              <a:solidFill>
                <a:schemeClr val="dk1"/>
              </a:solidFill>
            </a:endParaRPr>
          </a:p>
          <a:p>
            <a:pPr marL="0" lvl="0" indent="0" algn="l" rtl="0">
              <a:spcBef>
                <a:spcPts val="0"/>
              </a:spcBef>
              <a:spcAft>
                <a:spcPts val="0"/>
              </a:spcAft>
              <a:buNone/>
            </a:pPr>
            <a:r>
              <a:rPr lang="ja" dirty="0">
                <a:solidFill>
                  <a:schemeClr val="dk1"/>
                </a:solidFill>
              </a:rPr>
              <a:t>実際にオートコレクト機能を実行してみるとRactorの処理の後にsend処理が追加されます。</a:t>
            </a:r>
            <a:endParaRPr lang="en-US" altLang="ja" dirty="0">
              <a:solidFill>
                <a:schemeClr val="dk1"/>
              </a:solidFill>
            </a:endParaRPr>
          </a:p>
          <a:p>
            <a:pPr marL="0" lvl="0" indent="0" algn="l" rtl="0">
              <a:spcBef>
                <a:spcPts val="0"/>
              </a:spcBef>
              <a:spcAft>
                <a:spcPts val="0"/>
              </a:spcAft>
              <a:buNone/>
            </a:pPr>
            <a:r>
              <a:rPr lang="ja" altLang="en-US" dirty="0">
                <a:solidFill>
                  <a:schemeClr val="dk1"/>
                </a:solidFill>
              </a:rPr>
              <a:t>これにより、</a:t>
            </a:r>
            <a:r>
              <a:rPr lang="ja-JP" altLang="en-US"/>
              <a:t>開発者は、⾃動で挿⼊された </a:t>
            </a:r>
            <a:r>
              <a:rPr lang="en" altLang="ja-JP" dirty="0"/>
              <a:t>Send </a:t>
            </a:r>
            <a:r>
              <a:rPr lang="ja-JP" altLang="en-US"/>
              <a:t>処理 に引数を記述するのみでよくなる。</a:t>
            </a:r>
            <a:endParaRPr dirty="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27e9e0a428_4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g327e9e0a428_4_1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altLang="en-US" dirty="0">
                <a:solidFill>
                  <a:schemeClr val="dk1"/>
                </a:solidFill>
              </a:rPr>
              <a:t>時間の都合上省略しますが、</a:t>
            </a:r>
            <a:r>
              <a:rPr lang="ja" dirty="0">
                <a:solidFill>
                  <a:schemeClr val="dk1"/>
                </a:solidFill>
              </a:rPr>
              <a:t>他にもrubocopによるRactorの記述に対するカスタムルールの実装を行いました。</a:t>
            </a:r>
            <a:endParaRPr dirty="0">
              <a:solidFill>
                <a:schemeClr val="dk1"/>
              </a:solidFill>
            </a:endParaRPr>
          </a:p>
          <a:p>
            <a:pPr marL="0" lvl="0" indent="0" algn="l" rtl="0">
              <a:lnSpc>
                <a:spcPct val="100000"/>
              </a:lnSpc>
              <a:spcBef>
                <a:spcPts val="0"/>
              </a:spcBef>
              <a:spcAft>
                <a:spcPts val="0"/>
              </a:spcAft>
              <a:buSzPts val="1100"/>
              <a:buNone/>
            </a:pPr>
            <a:endParaRPr dirty="0">
              <a:solidFill>
                <a:schemeClr val="dk1"/>
              </a:solidFill>
            </a:endParaRPr>
          </a:p>
          <a:p>
            <a:pPr marL="0" lvl="0" indent="0" algn="l" rtl="0">
              <a:lnSpc>
                <a:spcPct val="100000"/>
              </a:lnSpc>
              <a:spcBef>
                <a:spcPts val="0"/>
              </a:spcBef>
              <a:spcAft>
                <a:spcPts val="0"/>
              </a:spcAft>
              <a:buSzPts val="1100"/>
              <a:buNone/>
            </a:pPr>
            <a:endParaRPr dirty="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327e9e0a428_4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9" name="Google Shape;249;g327e9e0a428_4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 dirty="0">
                <a:solidFill>
                  <a:schemeClr val="dk1"/>
                </a:solidFill>
              </a:rPr>
              <a:t>これらのカスタムルールの実装により、開発者がデバッグに費やす時間を短縮することができます。</a:t>
            </a:r>
            <a:endParaRPr dirty="0">
              <a:solidFill>
                <a:schemeClr val="dk1"/>
              </a:solidFill>
            </a:endParaRPr>
          </a:p>
          <a:p>
            <a:pPr marL="0" lvl="0" indent="0" algn="l" rtl="0">
              <a:spcBef>
                <a:spcPts val="0"/>
              </a:spcBef>
              <a:spcAft>
                <a:spcPts val="0"/>
              </a:spcAft>
              <a:buSzPts val="1100"/>
              <a:buNone/>
            </a:pPr>
            <a:r>
              <a:rPr lang="ja" dirty="0">
                <a:solidFill>
                  <a:schemeClr val="dk1"/>
                </a:solidFill>
              </a:rPr>
              <a:t>また、Ractorの使用に不慣れな開発者でも、制約を自然に学びながらコードを書くことが可能となります。</a:t>
            </a:r>
            <a:endParaRPr dirty="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27e9e0a428_4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6" name="Google Shape;256;g327e9e0a428_4_2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t>今後の課題としては</a:t>
            </a:r>
            <a:endParaRPr dirty="0"/>
          </a:p>
          <a:p>
            <a:pPr marL="0" lvl="0" indent="0" algn="l" rtl="0">
              <a:spcBef>
                <a:spcPts val="0"/>
              </a:spcBef>
              <a:spcAft>
                <a:spcPts val="0"/>
              </a:spcAft>
              <a:buClr>
                <a:schemeClr val="dk1"/>
              </a:buClr>
              <a:buSzPts val="1100"/>
              <a:buFont typeface="Arial"/>
              <a:buNone/>
            </a:pPr>
            <a:r>
              <a:rPr lang="ja" dirty="0"/>
              <a:t>他のカスタムルールを追加することで機能の充実をはかります。</a:t>
            </a:r>
            <a:endParaRPr dirty="0"/>
          </a:p>
          <a:p>
            <a:pPr marL="0" lvl="0" indent="0" algn="l" rtl="0">
              <a:spcBef>
                <a:spcPts val="0"/>
              </a:spcBef>
              <a:spcAft>
                <a:spcPts val="0"/>
              </a:spcAft>
              <a:buClr>
                <a:schemeClr val="dk1"/>
              </a:buClr>
              <a:buSzPts val="1100"/>
              <a:buFont typeface="Arial"/>
              <a:buNone/>
            </a:pPr>
            <a:r>
              <a:rPr lang="ja-JP" altLang="en-US"/>
              <a:t>また、デフォルトで搭載されているルールに比べて、コード量が多くなる程、実行速度が遅くなる可能性があります。</a:t>
            </a:r>
          </a:p>
          <a:p>
            <a:pPr marL="0" lvl="0" indent="0" algn="l" rtl="0">
              <a:spcBef>
                <a:spcPts val="0"/>
              </a:spcBef>
              <a:spcAft>
                <a:spcPts val="0"/>
              </a:spcAft>
              <a:buClr>
                <a:schemeClr val="dk1"/>
              </a:buClr>
              <a:buSzPts val="1100"/>
              <a:buFont typeface="Arial"/>
              <a:buNone/>
            </a:pPr>
            <a:r>
              <a:rPr lang="ja-JP" altLang="en-US"/>
              <a:t>理由は、</a:t>
            </a:r>
            <a:r>
              <a:rPr lang="en" altLang="ja-JP" dirty="0"/>
              <a:t>Send/Receive</a:t>
            </a:r>
            <a:r>
              <a:rPr lang="ja-JP" altLang="en-US"/>
              <a:t>が対応しているか探すために複数回対象ファイルを解析しているためです。</a:t>
            </a:r>
          </a:p>
          <a:p>
            <a:pPr marL="0" lvl="0" indent="0" algn="l" rtl="0">
              <a:spcBef>
                <a:spcPts val="0"/>
              </a:spcBef>
              <a:spcAft>
                <a:spcPts val="0"/>
              </a:spcAft>
              <a:buClr>
                <a:schemeClr val="dk1"/>
              </a:buClr>
              <a:buSzPts val="1100"/>
              <a:buFont typeface="Arial"/>
              <a:buNone/>
            </a:pPr>
            <a:r>
              <a:rPr lang="ja-JP" altLang="en-US"/>
              <a:t>これらについて今後改善していきたいです。</a:t>
            </a:r>
          </a:p>
          <a:p>
            <a:pPr marL="0" lvl="0" indent="0" algn="l" rtl="0">
              <a:spcBef>
                <a:spcPts val="0"/>
              </a:spcBef>
              <a:spcAft>
                <a:spcPts val="0"/>
              </a:spcAft>
              <a:buClr>
                <a:schemeClr val="dk1"/>
              </a:buClr>
              <a:buSzPts val="1100"/>
              <a:buFont typeface="Arial"/>
              <a:buNone/>
            </a:pP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Clr>
                <a:schemeClr val="dk1"/>
              </a:buClr>
              <a:buSzPts val="1100"/>
              <a:buFont typeface="Arial"/>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27e9e0a428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3" name="Google Shape;263;g327e9e0a428_0_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ja" altLang="en-US" dirty="0"/>
              <a:t>発表は以上になります。</a:t>
            </a:r>
            <a:r>
              <a:rPr lang="ja" dirty="0"/>
              <a:t>ご清聴いただきありがとうございました。</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a:extLst>
            <a:ext uri="{FF2B5EF4-FFF2-40B4-BE49-F238E27FC236}">
              <a16:creationId xmlns:a16="http://schemas.microsoft.com/office/drawing/2014/main" id="{89F88B81-E0D9-2EF2-67BA-C321616575CD}"/>
            </a:ext>
          </a:extLst>
        </p:cNvPr>
        <p:cNvGrpSpPr/>
        <p:nvPr/>
      </p:nvGrpSpPr>
      <p:grpSpPr>
        <a:xfrm>
          <a:off x="0" y="0"/>
          <a:ext cx="0" cy="0"/>
          <a:chOff x="0" y="0"/>
          <a:chExt cx="0" cy="0"/>
        </a:xfrm>
      </p:grpSpPr>
      <p:sp>
        <p:nvSpPr>
          <p:cNvPr id="214" name="Google Shape;214;g327e9e0a428_4_173:notes">
            <a:extLst>
              <a:ext uri="{FF2B5EF4-FFF2-40B4-BE49-F238E27FC236}">
                <a16:creationId xmlns:a16="http://schemas.microsoft.com/office/drawing/2014/main" id="{789654B1-60EC-65C7-DFE4-9195E47AD5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g327e9e0a428_4_173:notes">
            <a:extLst>
              <a:ext uri="{FF2B5EF4-FFF2-40B4-BE49-F238E27FC236}">
                <a16:creationId xmlns:a16="http://schemas.microsoft.com/office/drawing/2014/main" id="{E8A2F02C-A2D4-DDFA-DD35-B167115EAAD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chemeClr val="dk1"/>
                </a:solidFill>
              </a:rPr>
              <a:t>実際に実装した指摘の1例を紹介します。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Ractor間の通信で、receive処理に対応するsend処理が存在しない場合、receive処理で無限に待機状態となってしまいます。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そのため、receive処理がある場合、対応するsend処理が存在するかチェックする指摘を実装しました。</a:t>
            </a:r>
            <a:endParaRPr dirty="0">
              <a:solidFill>
                <a:schemeClr val="dk1"/>
              </a:solidFill>
            </a:endParaRPr>
          </a:p>
        </p:txBody>
      </p:sp>
    </p:spTree>
    <p:extLst>
      <p:ext uri="{BB962C8B-B14F-4D97-AF65-F5344CB8AC3E}">
        <p14:creationId xmlns:p14="http://schemas.microsoft.com/office/powerpoint/2010/main" val="3489253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2b042e7c5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g32b042e7c5e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chemeClr val="dk1"/>
                </a:solidFill>
              </a:rPr>
              <a:t>前スライドとは逆にRactor間の通信で、sendメソッドによる送信処理に対して対応するRactor.receiveによる受信処理が存在しない場合です。</a:t>
            </a:r>
            <a:endParaRPr dirty="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27e9e0a428_4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327e9e0a428_4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ja" dirty="0"/>
              <a:t>Rubyは1995年に一般公開されたオブジェクト指向のスクリプト言語です。</a:t>
            </a:r>
            <a:r>
              <a:rPr lang="en-US" altLang="ja" dirty="0"/>
              <a:t>Ruby</a:t>
            </a:r>
            <a:r>
              <a:rPr lang="ja" altLang="en-US" dirty="0"/>
              <a:t>はこれらの他のプログラミング言語の影響を受けて設計されています。</a:t>
            </a:r>
            <a:endParaRPr dirty="0"/>
          </a:p>
          <a:p>
            <a:pPr marL="0" lvl="0" indent="0" algn="l" rtl="0">
              <a:lnSpc>
                <a:spcPct val="100000"/>
              </a:lnSpc>
              <a:spcBef>
                <a:spcPts val="0"/>
              </a:spcBef>
              <a:spcAft>
                <a:spcPts val="0"/>
              </a:spcAft>
              <a:buClr>
                <a:schemeClr val="dk1"/>
              </a:buClr>
              <a:buSzPts val="1100"/>
              <a:buFont typeface="Arial"/>
              <a:buNone/>
            </a:pPr>
            <a:r>
              <a:rPr lang="ja" dirty="0"/>
              <a:t>また、</a:t>
            </a:r>
            <a:r>
              <a:rPr lang="en-US" altLang="ja" dirty="0"/>
              <a:t>Ruby</a:t>
            </a:r>
            <a:r>
              <a:rPr lang="ja" altLang="en-US" dirty="0"/>
              <a:t>は高い生産性を誇る</a:t>
            </a:r>
            <a:r>
              <a:rPr lang="en-US" altLang="ja" dirty="0"/>
              <a:t>Web</a:t>
            </a:r>
            <a:r>
              <a:rPr lang="ja" altLang="en-US" dirty="0"/>
              <a:t>アプリケーション</a:t>
            </a:r>
            <a:r>
              <a:rPr lang="ja" dirty="0"/>
              <a:t>フレームワークであるRuby on Railsの人気に起因していて、数多くの</a:t>
            </a:r>
            <a:r>
              <a:rPr lang="ja" altLang="en-US" dirty="0"/>
              <a:t>企業で</a:t>
            </a:r>
            <a:r>
              <a:rPr lang="ja" dirty="0"/>
              <a:t>採用</a:t>
            </a:r>
            <a:r>
              <a:rPr lang="ja" altLang="en-US" dirty="0"/>
              <a:t>されています</a:t>
            </a:r>
            <a:r>
              <a:rPr lang="ja" dirty="0"/>
              <a:t>。</a:t>
            </a:r>
            <a:endParaRPr dirty="0"/>
          </a:p>
          <a:p>
            <a:pPr marL="0" lvl="0" indent="0" algn="l" rtl="0">
              <a:lnSpc>
                <a:spcPct val="100000"/>
              </a:lnSpc>
              <a:spcBef>
                <a:spcPts val="0"/>
              </a:spcBef>
              <a:spcAft>
                <a:spcPts val="0"/>
              </a:spcAft>
              <a:buClr>
                <a:schemeClr val="dk1"/>
              </a:buClr>
              <a:buSzPts val="1100"/>
              <a:buFont typeface="Arial"/>
              <a:buNone/>
            </a:pP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2b042e7c5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9" name="Google Shape;279;g32b042e7c5e_0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chemeClr val="dk1"/>
                </a:solidFill>
              </a:rPr>
              <a:t>この例では、sで参照される "Hello"という文字列を、mainと、Ractor.newで作る子Ractorで共有してしまう例です。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Ractor では、&lt;&lt; で文字列’world’をsに結合するときエラーが発生します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つまりmainで定義されたオブジェクトをractor内で破壊的変更をしようとするとエラーになるため、これについて警告を出力します。</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（排他制御が必要な状況になるのを防ぐため）</a:t>
            </a:r>
            <a:endParaRPr dirty="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2b042e7c5e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g32b042e7c5e_0_10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rgbClr val="188038"/>
                </a:solidFill>
                <a:latin typeface="Roboto Mono"/>
                <a:ea typeface="Roboto Mono"/>
                <a:cs typeface="Roboto Mono"/>
                <a:sym typeface="Roboto Mono"/>
              </a:rPr>
              <a:t>Ractor.yield</a:t>
            </a:r>
            <a:r>
              <a:rPr lang="ja" dirty="0">
                <a:solidFill>
                  <a:schemeClr val="dk1"/>
                </a:solidFill>
              </a:rPr>
              <a:t>が使用される場合、対応するtakeメソッドを使用した受信処理が存在しない場合、yieldで送信されたオブジェクトを受け取らず終了する。</a:t>
            </a:r>
            <a:endParaRPr dirty="0">
              <a:solidFill>
                <a:schemeClr val="dk1"/>
              </a:solidFill>
            </a:endParaRPr>
          </a:p>
          <a:p>
            <a:pPr marL="0" lvl="0" indent="0" algn="l" rtl="0">
              <a:lnSpc>
                <a:spcPct val="100000"/>
              </a:lnSpc>
              <a:spcBef>
                <a:spcPts val="0"/>
              </a:spcBef>
              <a:spcAft>
                <a:spcPts val="0"/>
              </a:spcAft>
              <a:buSzPts val="1100"/>
              <a:buNone/>
            </a:pPr>
            <a:r>
              <a:rPr lang="ja" dirty="0">
                <a:solidFill>
                  <a:schemeClr val="dk1"/>
                </a:solidFill>
              </a:rPr>
              <a:t>Ractor.yield(obj) で obj を yield することを宣言し、受信側 Ractor は r.take でそれを取得します。</a:t>
            </a:r>
            <a:endParaRPr dirty="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2b042e7c5e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g32b042e7c5e_0_1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a:solidFill>
                  <a:schemeClr val="dk1"/>
                </a:solidFill>
              </a:rPr>
              <a:t>Ractor内の処理が実行されずに終了してしまう。</a:t>
            </a:r>
            <a:endParaRPr>
              <a:solidFill>
                <a:schemeClr val="dk1"/>
              </a:solidFill>
            </a:endParaRPr>
          </a:p>
          <a:p>
            <a:pPr marL="0" lvl="0" indent="0" algn="l" rtl="0">
              <a:lnSpc>
                <a:spcPct val="100000"/>
              </a:lnSpc>
              <a:spcBef>
                <a:spcPts val="0"/>
              </a:spcBef>
              <a:spcAft>
                <a:spcPts val="0"/>
              </a:spcAft>
              <a:buSzPts val="1100"/>
              <a:buNone/>
            </a:pPr>
            <a:r>
              <a:rPr lang="ja">
                <a:solidFill>
                  <a:schemeClr val="dk1"/>
                </a:solidFill>
              </a:rPr>
              <a:t>takeメソッドを使用することにより指定したractorの処理の終了を待つ</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27e9e0a428_4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327e9e0a428_4_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t>Rubyのスレッドはグローバルインタープリターロックによって同時に実行可能なスレッドは1つのみとなっています。そのため、通常の方法では並列プログラムをRubyで記述することはできないです。</a:t>
            </a:r>
            <a:endParaRPr dirty="0"/>
          </a:p>
          <a:p>
            <a:pPr marL="0" lvl="0" indent="0" algn="l" rtl="0">
              <a:lnSpc>
                <a:spcPct val="100000"/>
              </a:lnSpc>
              <a:spcBef>
                <a:spcPts val="0"/>
              </a:spcBef>
              <a:spcAft>
                <a:spcPts val="0"/>
              </a:spcAft>
              <a:buClr>
                <a:schemeClr val="dk1"/>
              </a:buClr>
              <a:buSzPts val="1100"/>
              <a:buFont typeface="Arial"/>
              <a:buNone/>
            </a:pPr>
            <a:endParaRPr dirty="0"/>
          </a:p>
          <a:p>
            <a:pPr marL="0" lvl="0" indent="0" algn="l" rtl="0">
              <a:lnSpc>
                <a:spcPct val="100000"/>
              </a:lnSpc>
              <a:spcBef>
                <a:spcPts val="0"/>
              </a:spcBef>
              <a:spcAft>
                <a:spcPts val="0"/>
              </a:spcAft>
              <a:buClr>
                <a:schemeClr val="dk1"/>
              </a:buClr>
              <a:buSzPts val="1100"/>
              <a:buFont typeface="Arial"/>
              <a:buNone/>
            </a:pPr>
            <a:r>
              <a:rPr lang="ja" altLang="en-US" dirty="0"/>
              <a:t>しかし</a:t>
            </a:r>
            <a:r>
              <a:rPr lang="ja" dirty="0"/>
              <a:t>、Ractorの登場により異なるRactor間でスレッドを並列に実行することが可能になりました。</a:t>
            </a:r>
            <a:endParaRPr lang="en-US" altLang="ja" dirty="0"/>
          </a:p>
          <a:p>
            <a:pPr marL="0" lvl="0" indent="0" algn="l" rtl="0">
              <a:lnSpc>
                <a:spcPct val="100000"/>
              </a:lnSpc>
              <a:spcBef>
                <a:spcPts val="0"/>
              </a:spcBef>
              <a:spcAft>
                <a:spcPts val="0"/>
              </a:spcAft>
              <a:buClr>
                <a:schemeClr val="dk1"/>
              </a:buClr>
              <a:buSzPts val="1100"/>
              <a:buFont typeface="Arial"/>
              <a:buNone/>
            </a:pPr>
            <a:endParaRPr lang="en-US" dirty="0"/>
          </a:p>
          <a:p>
            <a:pPr marL="0" lvl="0" indent="0" algn="l" rtl="0">
              <a:lnSpc>
                <a:spcPct val="100000"/>
              </a:lnSpc>
              <a:spcBef>
                <a:spcPts val="0"/>
              </a:spcBef>
              <a:spcAft>
                <a:spcPts val="0"/>
              </a:spcAft>
              <a:buClr>
                <a:schemeClr val="dk1"/>
              </a:buClr>
              <a:buSzPts val="1100"/>
              <a:buFont typeface="Arial"/>
              <a:buNone/>
            </a:pPr>
            <a:r>
              <a:rPr lang="en" altLang="ja-JP" dirty="0"/>
              <a:t>Ractor</a:t>
            </a:r>
            <a:r>
              <a:rPr lang="ja-JP" altLang="en-US"/>
              <a:t>はまだ完全ではないものの、積極的な改善が進められており、将来的には</a:t>
            </a:r>
            <a:r>
              <a:rPr lang="en" altLang="ja-JP" dirty="0"/>
              <a:t>Ruby on Rails</a:t>
            </a:r>
            <a:r>
              <a:rPr lang="ja-JP" altLang="en-US"/>
              <a:t>への適用などが期待されています。</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327e9e0a428_4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g327e9e0a428_4_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t>本研究では</a:t>
            </a:r>
            <a:r>
              <a:rPr lang="ja" altLang="en-US" dirty="0"/>
              <a:t>このような将来性を見据えて</a:t>
            </a:r>
            <a:r>
              <a:rPr lang="ja" dirty="0"/>
              <a:t>、Ractorのより良い記述方法を明らかにし、静的解析ツールRubocopによるRactorの記述</a:t>
            </a:r>
            <a:r>
              <a:rPr lang="ja" altLang="en-US" dirty="0"/>
              <a:t>を</a:t>
            </a:r>
            <a:r>
              <a:rPr lang="ja" dirty="0"/>
              <a:t>支援</a:t>
            </a:r>
            <a:r>
              <a:rPr lang="ja" altLang="en-US" dirty="0"/>
              <a:t>することを</a:t>
            </a:r>
            <a:r>
              <a:rPr lang="ja" dirty="0"/>
              <a:t>目指します。</a:t>
            </a:r>
            <a:endParaRPr lang="en-US" altLang="ja"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27e9e0a428_4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g327e9e0a428_4_7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t>Ractor とは</a:t>
            </a:r>
            <a:endParaRPr dirty="0"/>
          </a:p>
          <a:p>
            <a:pPr marL="0" lvl="0" indent="0" algn="l" rtl="0">
              <a:lnSpc>
                <a:spcPct val="100000"/>
              </a:lnSpc>
              <a:spcBef>
                <a:spcPts val="0"/>
              </a:spcBef>
              <a:spcAft>
                <a:spcPts val="0"/>
              </a:spcAft>
              <a:buSzPts val="1100"/>
              <a:buNone/>
            </a:pPr>
            <a:r>
              <a:rPr lang="ja" dirty="0"/>
              <a:t>2020年リリースのRuby 3.0で導入された、</a:t>
            </a:r>
            <a:endParaRPr dirty="0"/>
          </a:p>
          <a:p>
            <a:pPr marL="0" lvl="0" indent="0" algn="l" rtl="0">
              <a:lnSpc>
                <a:spcPct val="100000"/>
              </a:lnSpc>
              <a:spcBef>
                <a:spcPts val="0"/>
              </a:spcBef>
              <a:spcAft>
                <a:spcPts val="0"/>
              </a:spcAft>
              <a:buSzPts val="1100"/>
              <a:buNone/>
            </a:pPr>
            <a:r>
              <a:rPr lang="ja" dirty="0"/>
              <a:t>スレッドセーフな並列実行を提供する Ruby の Actor モデル抽象化です。</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Clr>
                <a:schemeClr val="dk1"/>
              </a:buClr>
              <a:buSzPts val="1100"/>
              <a:buFont typeface="Arial"/>
              <a:buNone/>
            </a:pPr>
            <a:r>
              <a:rPr lang="ja" dirty="0"/>
              <a:t>アクターモデルでは図のような構成をとっています。</a:t>
            </a:r>
            <a:endParaRPr dirty="0"/>
          </a:p>
          <a:p>
            <a:pPr marL="0" lvl="0" indent="0" algn="l" rtl="0">
              <a:lnSpc>
                <a:spcPct val="100000"/>
              </a:lnSpc>
              <a:spcBef>
                <a:spcPts val="0"/>
              </a:spcBef>
              <a:spcAft>
                <a:spcPts val="0"/>
              </a:spcAft>
              <a:buClr>
                <a:schemeClr val="dk1"/>
              </a:buClr>
              <a:buSzPts val="1100"/>
              <a:buFont typeface="Arial"/>
              <a:buNone/>
            </a:pPr>
            <a:r>
              <a:rPr lang="ja" dirty="0"/>
              <a:t>キューに登録されたメッセージをスレッドが取り出し、処理を行います。</a:t>
            </a:r>
            <a:endParaRPr dirty="0"/>
          </a:p>
          <a:p>
            <a:pPr marL="0" lvl="0" indent="0" algn="l" rtl="0">
              <a:lnSpc>
                <a:spcPct val="100000"/>
              </a:lnSpc>
              <a:spcBef>
                <a:spcPts val="0"/>
              </a:spcBef>
              <a:spcAft>
                <a:spcPts val="0"/>
              </a:spcAft>
              <a:buClr>
                <a:schemeClr val="dk1"/>
              </a:buClr>
              <a:buSzPts val="1100"/>
              <a:buFont typeface="Arial"/>
              <a:buNone/>
            </a:pPr>
            <a:endParaRPr dirty="0"/>
          </a:p>
          <a:p>
            <a:pPr marL="0" lvl="0" indent="0" algn="l" rtl="0">
              <a:lnSpc>
                <a:spcPct val="100000"/>
              </a:lnSpc>
              <a:spcBef>
                <a:spcPts val="0"/>
              </a:spcBef>
              <a:spcAft>
                <a:spcPts val="0"/>
              </a:spcAft>
              <a:buSzPts val="1100"/>
              <a:buNone/>
            </a:pPr>
            <a:r>
              <a:rPr lang="ja" dirty="0"/>
              <a:t>RubyのRactorも同様の構成をとっています</a:t>
            </a:r>
            <a:r>
              <a:rPr lang="ja" altLang="en-US" dirty="0"/>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27e9e0a428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 name="Google Shape;135;g327e9e0a428_4_8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dirty="0">
                <a:solidFill>
                  <a:schemeClr val="dk1"/>
                </a:solidFill>
              </a:rPr>
              <a:t>中間報告ではRactorによるバブルソートの性能評価を行った例についてご紹介しました。</a:t>
            </a:r>
            <a:br>
              <a:rPr lang="en-US" altLang="ja" dirty="0">
                <a:solidFill>
                  <a:schemeClr val="dk1"/>
                </a:solidFill>
              </a:rPr>
            </a:br>
            <a:r>
              <a:rPr lang="ja" altLang="en-US" dirty="0">
                <a:solidFill>
                  <a:schemeClr val="dk1"/>
                </a:solidFill>
              </a:rPr>
              <a:t>私は</a:t>
            </a:r>
            <a:r>
              <a:rPr lang="en-US" altLang="ja" dirty="0">
                <a:solidFill>
                  <a:schemeClr val="dk1"/>
                </a:solidFill>
              </a:rPr>
              <a:t>C</a:t>
            </a:r>
            <a:r>
              <a:rPr lang="ja" altLang="en-US" dirty="0">
                <a:solidFill>
                  <a:schemeClr val="dk1"/>
                </a:solidFill>
              </a:rPr>
              <a:t>言語と</a:t>
            </a:r>
            <a:r>
              <a:rPr lang="en-US" altLang="ja" dirty="0">
                <a:solidFill>
                  <a:schemeClr val="dk1"/>
                </a:solidFill>
              </a:rPr>
              <a:t>MPI</a:t>
            </a:r>
            <a:r>
              <a:rPr lang="ja" altLang="en-US" dirty="0">
                <a:solidFill>
                  <a:schemeClr val="dk1"/>
                </a:solidFill>
              </a:rPr>
              <a:t>を用いてバブルソートの並列化を行った経験があり、</a:t>
            </a:r>
            <a:r>
              <a:rPr lang="en-US" altLang="ja" dirty="0">
                <a:solidFill>
                  <a:schemeClr val="dk1"/>
                </a:solidFill>
              </a:rPr>
              <a:t>2</a:t>
            </a:r>
            <a:r>
              <a:rPr lang="ja" altLang="en-US" dirty="0">
                <a:solidFill>
                  <a:schemeClr val="dk1"/>
                </a:solidFill>
              </a:rPr>
              <a:t>並列でバブルソートさせた時、約</a:t>
            </a:r>
            <a:r>
              <a:rPr lang="en-US" altLang="ja" dirty="0">
                <a:solidFill>
                  <a:schemeClr val="dk1"/>
                </a:solidFill>
              </a:rPr>
              <a:t>4</a:t>
            </a:r>
            <a:r>
              <a:rPr lang="ja" altLang="en-US" dirty="0">
                <a:solidFill>
                  <a:schemeClr val="dk1"/>
                </a:solidFill>
              </a:rPr>
              <a:t>倍の性能向上が確認されたため、</a:t>
            </a:r>
            <a:r>
              <a:rPr lang="en-US" altLang="ja" dirty="0">
                <a:solidFill>
                  <a:schemeClr val="dk1"/>
                </a:solidFill>
              </a:rPr>
              <a:t>Ractor</a:t>
            </a:r>
            <a:r>
              <a:rPr lang="ja" altLang="en-US" dirty="0">
                <a:solidFill>
                  <a:schemeClr val="dk1"/>
                </a:solidFill>
              </a:rPr>
              <a:t>でもこれを用いることにしました。</a:t>
            </a:r>
            <a:endParaRPr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27e9e0a428_4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327e9e0a428_4_1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ja" altLang="en-US" dirty="0">
                <a:solidFill>
                  <a:schemeClr val="dk1"/>
                </a:solidFill>
              </a:rPr>
              <a:t>しかし、</a:t>
            </a:r>
            <a:r>
              <a:rPr lang="ja" dirty="0">
                <a:solidFill>
                  <a:schemeClr val="dk1"/>
                </a:solidFill>
              </a:rPr>
              <a:t>実験の結果、</a:t>
            </a:r>
            <a:r>
              <a:rPr lang="en-US" altLang="ja" dirty="0">
                <a:solidFill>
                  <a:schemeClr val="dk1"/>
                </a:solidFill>
              </a:rPr>
              <a:t>Ractor</a:t>
            </a:r>
            <a:r>
              <a:rPr lang="ja" altLang="en-US" dirty="0">
                <a:solidFill>
                  <a:schemeClr val="dk1"/>
                </a:solidFill>
              </a:rPr>
              <a:t>では最も良い場合で約</a:t>
            </a:r>
            <a:r>
              <a:rPr lang="en-US" altLang="ja" dirty="0">
                <a:solidFill>
                  <a:schemeClr val="dk1"/>
                </a:solidFill>
              </a:rPr>
              <a:t>2.8</a:t>
            </a:r>
            <a:r>
              <a:rPr lang="ja" altLang="en-US" dirty="0">
                <a:solidFill>
                  <a:schemeClr val="dk1"/>
                </a:solidFill>
              </a:rPr>
              <a:t>倍の性能向上となりました。</a:t>
            </a:r>
            <a:r>
              <a:rPr lang="ja" dirty="0">
                <a:solidFill>
                  <a:schemeClr val="dk1"/>
                </a:solidFill>
              </a:rPr>
              <a:t>思ったように性能を向上させることは難しく、</a:t>
            </a:r>
            <a:r>
              <a:rPr lang="ja" altLang="en-US" dirty="0">
                <a:solidFill>
                  <a:schemeClr val="dk1"/>
                </a:solidFill>
              </a:rPr>
              <a:t>メモリ再配置の頻発や共通の配列要素へのアクセスの時に排他制御が働くことなどの原因が考えられ、これらの</a:t>
            </a:r>
            <a:r>
              <a:rPr lang="ja" dirty="0">
                <a:solidFill>
                  <a:schemeClr val="dk1"/>
                </a:solidFill>
              </a:rPr>
              <a:t>Ractor のオーバーヘッドは現状ユーザー側の記述の</a:t>
            </a:r>
            <a:r>
              <a:rPr lang="ja" altLang="en-US" dirty="0">
                <a:solidFill>
                  <a:schemeClr val="dk1"/>
                </a:solidFill>
              </a:rPr>
              <a:t>工夫だけで避けるのは難しいです。</a:t>
            </a:r>
            <a:endParaRPr lang="en-US" altLang="ja-JP" dirty="0"/>
          </a:p>
          <a:p>
            <a:pPr marL="0" lvl="0" indent="0" algn="l" rtl="0">
              <a:lnSpc>
                <a:spcPct val="100000"/>
              </a:lnSpc>
              <a:spcBef>
                <a:spcPts val="0"/>
              </a:spcBef>
              <a:spcAft>
                <a:spcPts val="0"/>
              </a:spcAft>
              <a:buSzPts val="1100"/>
              <a:buNone/>
            </a:pPr>
            <a:endParaRPr lang="en-US" altLang="ja-JP"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27e9e0a428_4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1" name="Google Shape;201;g327e9e0a428_4_1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endParaRPr lang="en-US" altLang="ja-JP" dirty="0">
              <a:solidFill>
                <a:schemeClr val="dk1"/>
              </a:solidFill>
            </a:endParaRPr>
          </a:p>
          <a:p>
            <a:pPr marL="0" lvl="0" indent="0" algn="l" rtl="0">
              <a:spcBef>
                <a:spcPts val="0"/>
              </a:spcBef>
              <a:spcAft>
                <a:spcPts val="0"/>
              </a:spcAft>
              <a:buSzPts val="1100"/>
              <a:buNone/>
            </a:pPr>
            <a:r>
              <a:rPr lang="en-US" altLang="ja-JP" dirty="0"/>
              <a:t>Ractor</a:t>
            </a:r>
            <a:r>
              <a:rPr lang="ja-JP" altLang="en-US"/>
              <a:t>にはこのような課題があるものの、背景でも述べた通り、今後も改善が進められ、将来的な発展が期待されます。そこで</a:t>
            </a:r>
            <a:r>
              <a:rPr lang="en" altLang="ja-JP" dirty="0"/>
              <a:t>Ractor</a:t>
            </a:r>
            <a:r>
              <a:rPr lang="ja-JP" altLang="en-US"/>
              <a:t>を</a:t>
            </a:r>
            <a:r>
              <a:rPr lang="en" altLang="ja-JP" dirty="0"/>
              <a:t> </a:t>
            </a:r>
            <a:r>
              <a:rPr lang="ja-JP" altLang="en-US"/>
              <a:t>より扱いやすくするために </a:t>
            </a:r>
            <a:r>
              <a:rPr lang="en" altLang="ja-JP" dirty="0" err="1"/>
              <a:t>Rubocop</a:t>
            </a:r>
            <a:r>
              <a:rPr lang="en" altLang="ja-JP" dirty="0"/>
              <a:t> </a:t>
            </a:r>
            <a:r>
              <a:rPr lang="ja-JP" altLang="en-US"/>
              <a:t>を活用し</a:t>
            </a:r>
            <a:r>
              <a:rPr lang="en-US" altLang="ja-JP" dirty="0"/>
              <a:t>Ractor</a:t>
            </a:r>
            <a:r>
              <a:rPr lang="ja-JP" altLang="en-US"/>
              <a:t>の記述を支援すること提案します。</a:t>
            </a:r>
            <a:endParaRPr lang="ja-JP" altLang="en-US" dirty="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27e9e0a428_4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327e9e0a428_4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ja" dirty="0"/>
              <a:t>RubcopとはRubyのライブラリで静的コード解析やコードフォーマッターなどの機能を持ちます。</a:t>
            </a:r>
            <a:endParaRPr dirty="0"/>
          </a:p>
          <a:p>
            <a:pPr marL="0" lvl="0" indent="0" algn="l" rtl="0">
              <a:lnSpc>
                <a:spcPct val="100000"/>
              </a:lnSpc>
              <a:spcBef>
                <a:spcPts val="0"/>
              </a:spcBef>
              <a:spcAft>
                <a:spcPts val="0"/>
              </a:spcAft>
              <a:buClr>
                <a:schemeClr val="dk1"/>
              </a:buClr>
              <a:buSzPts val="1100"/>
              <a:buFont typeface="Arial"/>
              <a:buNone/>
            </a:pPr>
            <a:r>
              <a:rPr lang="ja" dirty="0"/>
              <a:t>また、記述の統一やエラーバグの早期発見などのメリットから導入事例は多数存在します。</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6" name="Google Shape;56;p1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8"/>
        <p:cNvGrpSpPr/>
        <p:nvPr/>
      </p:nvGrpSpPr>
      <p:grpSpPr>
        <a:xfrm>
          <a:off x="0" y="0"/>
          <a:ext cx="0" cy="0"/>
          <a:chOff x="0" y="0"/>
          <a:chExt cx="0" cy="0"/>
        </a:xfrm>
      </p:grpSpPr>
      <p:sp>
        <p:nvSpPr>
          <p:cNvPr id="59" name="Google Shape;59;p1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60" name="Google Shape;60;p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84750" y="1545450"/>
            <a:ext cx="9313500" cy="2052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990"/>
              <a:buNone/>
            </a:pPr>
            <a:r>
              <a:rPr lang="ja" sz="3600" b="1"/>
              <a:t>Ractorを用いたRubyの並列処理性能評価とRubocopによる並列コード記述支援</a:t>
            </a:r>
            <a:endParaRPr sz="3600" b="1"/>
          </a:p>
        </p:txBody>
      </p:sp>
      <p:sp>
        <p:nvSpPr>
          <p:cNvPr id="100" name="Google Shape;100;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a:t>
            </a:fld>
            <a:endParaRPr/>
          </a:p>
        </p:txBody>
      </p:sp>
      <p:sp>
        <p:nvSpPr>
          <p:cNvPr id="101" name="Google Shape;101;p25"/>
          <p:cNvSpPr txBox="1"/>
          <p:nvPr/>
        </p:nvSpPr>
        <p:spPr>
          <a:xfrm>
            <a:off x="1125900" y="3598050"/>
            <a:ext cx="6892200" cy="923400"/>
          </a:xfrm>
          <a:prstGeom prst="rect">
            <a:avLst/>
          </a:prstGeom>
          <a:noFill/>
          <a:ln>
            <a:noFill/>
          </a:ln>
        </p:spPr>
        <p:txBody>
          <a:bodyPr spcFirstLastPara="1" wrap="square" lIns="91425" tIns="91425" rIns="91425" bIns="91425" anchor="t" anchorCtr="0">
            <a:spAutoFit/>
          </a:bodyPr>
          <a:lstStyle/>
          <a:p>
            <a:pPr marL="0" lvl="0" indent="0" algn="ctr" rtl="0">
              <a:lnSpc>
                <a:spcPct val="80000"/>
              </a:lnSpc>
              <a:spcBef>
                <a:spcPts val="0"/>
              </a:spcBef>
              <a:spcAft>
                <a:spcPts val="0"/>
              </a:spcAft>
              <a:buNone/>
            </a:pPr>
            <a:r>
              <a:rPr lang="ja" sz="3000">
                <a:solidFill>
                  <a:schemeClr val="dk2"/>
                </a:solidFill>
              </a:rPr>
              <a:t>ソフトウェア研究室</a:t>
            </a:r>
            <a:endParaRPr sz="3000">
              <a:solidFill>
                <a:schemeClr val="dk2"/>
              </a:solidFill>
            </a:endParaRPr>
          </a:p>
          <a:p>
            <a:pPr marL="0" lvl="0" indent="0" algn="ctr" rtl="0">
              <a:lnSpc>
                <a:spcPct val="80000"/>
              </a:lnSpc>
              <a:spcBef>
                <a:spcPts val="0"/>
              </a:spcBef>
              <a:spcAft>
                <a:spcPts val="0"/>
              </a:spcAft>
              <a:buNone/>
            </a:pPr>
            <a:r>
              <a:rPr lang="ja" sz="3000">
                <a:solidFill>
                  <a:schemeClr val="dk2"/>
                </a:solidFill>
              </a:rPr>
              <a:t>S202148 柳澤快</a:t>
            </a:r>
            <a:endParaRPr sz="30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10</a:t>
            </a:fld>
            <a:endParaRPr/>
          </a:p>
        </p:txBody>
      </p:sp>
      <p:sp>
        <p:nvSpPr>
          <p:cNvPr id="218" name="Google Shape;218;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dirty="0"/>
              <a:t>Rubocopによる指摘の実装</a:t>
            </a:r>
            <a:endParaRPr sz="3600" b="1" dirty="0"/>
          </a:p>
        </p:txBody>
      </p:sp>
      <p:sp>
        <p:nvSpPr>
          <p:cNvPr id="219" name="Google Shape;219;p34"/>
          <p:cNvSpPr txBox="1">
            <a:spLocks noGrp="1"/>
          </p:cNvSpPr>
          <p:nvPr>
            <p:ph type="body" idx="1"/>
          </p:nvPr>
        </p:nvSpPr>
        <p:spPr>
          <a:xfrm>
            <a:off x="311700" y="1197275"/>
            <a:ext cx="8520600" cy="2577000"/>
          </a:xfrm>
          <a:prstGeom prst="rect">
            <a:avLst/>
          </a:prstGeom>
          <a:noFill/>
          <a:ln>
            <a:noFill/>
          </a:ln>
        </p:spPr>
        <p:txBody>
          <a:bodyPr spcFirstLastPara="1" wrap="square" lIns="91425" tIns="91425" rIns="91425" bIns="91425" anchor="t" anchorCtr="0">
            <a:normAutofit/>
          </a:bodyPr>
          <a:lstStyle/>
          <a:p>
            <a:pPr marL="457200" lvl="0" indent="-457200" algn="l" rtl="0">
              <a:spcBef>
                <a:spcPts val="0"/>
              </a:spcBef>
              <a:spcAft>
                <a:spcPts val="0"/>
              </a:spcAft>
              <a:buSzPts val="3600"/>
              <a:buChar char="●"/>
            </a:pPr>
            <a:r>
              <a:rPr lang="ja" sz="3600" dirty="0"/>
              <a:t>送信処理の欠如</a:t>
            </a:r>
            <a:endParaRPr sz="3600" dirty="0"/>
          </a:p>
          <a:p>
            <a:pPr marL="457200" lvl="0" indent="-457200" algn="l" rtl="0">
              <a:spcBef>
                <a:spcPts val="0"/>
              </a:spcBef>
              <a:spcAft>
                <a:spcPts val="0"/>
              </a:spcAft>
              <a:buSzPts val="3600"/>
              <a:buChar char="●"/>
            </a:pPr>
            <a:r>
              <a:rPr lang="ja" altLang="en-US" sz="3600" dirty="0"/>
              <a:t>無限に待機状態となる</a:t>
            </a:r>
          </a:p>
        </p:txBody>
      </p:sp>
      <p:pic>
        <p:nvPicPr>
          <p:cNvPr id="220" name="Google Shape;220;p34"/>
          <p:cNvPicPr preferRelativeResize="0"/>
          <p:nvPr/>
        </p:nvPicPr>
        <p:blipFill>
          <a:blip r:embed="rId3">
            <a:alphaModFix/>
          </a:blip>
          <a:stretch>
            <a:fillRect/>
          </a:stretch>
        </p:blipFill>
        <p:spPr>
          <a:xfrm>
            <a:off x="180388" y="2699425"/>
            <a:ext cx="8783225" cy="20950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5"/>
          <p:cNvSpPr txBox="1">
            <a:spLocks noGrp="1"/>
          </p:cNvSpPr>
          <p:nvPr>
            <p:ph type="title"/>
          </p:nvPr>
        </p:nvSpPr>
        <p:spPr>
          <a:xfrm>
            <a:off x="311688" y="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Rubocopによる指摘の検証用コード</a:t>
            </a:r>
            <a:endParaRPr sz="3600" b="1"/>
          </a:p>
        </p:txBody>
      </p:sp>
      <p:pic>
        <p:nvPicPr>
          <p:cNvPr id="226" name="Google Shape;226;p35"/>
          <p:cNvPicPr preferRelativeResize="0"/>
          <p:nvPr/>
        </p:nvPicPr>
        <p:blipFill>
          <a:blip r:embed="rId3">
            <a:alphaModFix/>
          </a:blip>
          <a:stretch>
            <a:fillRect/>
          </a:stretch>
        </p:blipFill>
        <p:spPr>
          <a:xfrm>
            <a:off x="519511" y="572700"/>
            <a:ext cx="8088640" cy="4570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5" name="画面収録 2025-02-03 18.52.12.mov">
            <a:hlinkClick r:id="" action="ppaction://media"/>
            <a:extLst>
              <a:ext uri="{FF2B5EF4-FFF2-40B4-BE49-F238E27FC236}">
                <a16:creationId xmlns:a16="http://schemas.microsoft.com/office/drawing/2014/main" id="{62702D56-092B-7266-0A7E-C553EC1AFD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8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pic>
        <p:nvPicPr>
          <p:cNvPr id="2" name="slide13.mov">
            <a:hlinkClick r:id="" action="ppaction://media"/>
            <a:extLst>
              <a:ext uri="{FF2B5EF4-FFF2-40B4-BE49-F238E27FC236}">
                <a16:creationId xmlns:a16="http://schemas.microsoft.com/office/drawing/2014/main" id="{C3A66385-F03D-886A-D92D-AA76B18E41E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4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14</a:t>
            </a:fld>
            <a:endParaRPr/>
          </a:p>
        </p:txBody>
      </p:sp>
      <p:sp>
        <p:nvSpPr>
          <p:cNvPr id="242" name="Google Shape;242;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他の実装したカスタムルール</a:t>
            </a:r>
            <a:endParaRPr sz="3600" b="1"/>
          </a:p>
        </p:txBody>
      </p:sp>
      <p:pic>
        <p:nvPicPr>
          <p:cNvPr id="243" name="Google Shape;243;p38"/>
          <p:cNvPicPr preferRelativeResize="0"/>
          <p:nvPr/>
        </p:nvPicPr>
        <p:blipFill>
          <a:blip r:embed="rId3">
            <a:alphaModFix/>
          </a:blip>
          <a:stretch>
            <a:fillRect/>
          </a:stretch>
        </p:blipFill>
        <p:spPr>
          <a:xfrm>
            <a:off x="404200" y="1422975"/>
            <a:ext cx="3847750" cy="1637675"/>
          </a:xfrm>
          <a:prstGeom prst="rect">
            <a:avLst/>
          </a:prstGeom>
          <a:noFill/>
          <a:ln>
            <a:noFill/>
          </a:ln>
        </p:spPr>
      </p:pic>
      <p:pic>
        <p:nvPicPr>
          <p:cNvPr id="244" name="Google Shape;244;p38"/>
          <p:cNvPicPr preferRelativeResize="0"/>
          <p:nvPr/>
        </p:nvPicPr>
        <p:blipFill>
          <a:blip r:embed="rId4">
            <a:alphaModFix/>
          </a:blip>
          <a:stretch>
            <a:fillRect/>
          </a:stretch>
        </p:blipFill>
        <p:spPr>
          <a:xfrm>
            <a:off x="5014925" y="1478450"/>
            <a:ext cx="3694725" cy="1526725"/>
          </a:xfrm>
          <a:prstGeom prst="rect">
            <a:avLst/>
          </a:prstGeom>
          <a:noFill/>
          <a:ln>
            <a:noFill/>
          </a:ln>
        </p:spPr>
      </p:pic>
      <p:pic>
        <p:nvPicPr>
          <p:cNvPr id="245" name="Google Shape;245;p38"/>
          <p:cNvPicPr preferRelativeResize="0"/>
          <p:nvPr/>
        </p:nvPicPr>
        <p:blipFill>
          <a:blip r:embed="rId5">
            <a:alphaModFix/>
          </a:blip>
          <a:stretch>
            <a:fillRect/>
          </a:stretch>
        </p:blipFill>
        <p:spPr>
          <a:xfrm>
            <a:off x="480709" y="3227950"/>
            <a:ext cx="3694725" cy="1828885"/>
          </a:xfrm>
          <a:prstGeom prst="rect">
            <a:avLst/>
          </a:prstGeom>
          <a:noFill/>
          <a:ln>
            <a:noFill/>
          </a:ln>
        </p:spPr>
      </p:pic>
      <p:pic>
        <p:nvPicPr>
          <p:cNvPr id="246" name="Google Shape;246;p38"/>
          <p:cNvPicPr preferRelativeResize="0"/>
          <p:nvPr/>
        </p:nvPicPr>
        <p:blipFill>
          <a:blip r:embed="rId6">
            <a:alphaModFix/>
          </a:blip>
          <a:stretch>
            <a:fillRect/>
          </a:stretch>
        </p:blipFill>
        <p:spPr>
          <a:xfrm>
            <a:off x="5258525" y="3227950"/>
            <a:ext cx="3207525" cy="1828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ja" sz="3600" b="1"/>
              <a:t>Ractorの記述時の指摘を行うメリット</a:t>
            </a:r>
            <a:endParaRPr sz="3600" b="1"/>
          </a:p>
        </p:txBody>
      </p:sp>
      <p:sp>
        <p:nvSpPr>
          <p:cNvPr id="252" name="Google Shape;252;p39"/>
          <p:cNvSpPr txBox="1">
            <a:spLocks noGrp="1"/>
          </p:cNvSpPr>
          <p:nvPr>
            <p:ph type="body" idx="1"/>
          </p:nvPr>
        </p:nvSpPr>
        <p:spPr>
          <a:xfrm>
            <a:off x="140550" y="1017725"/>
            <a:ext cx="8862900" cy="3991500"/>
          </a:xfrm>
          <a:prstGeom prst="rect">
            <a:avLst/>
          </a:prstGeom>
          <a:noFill/>
          <a:ln>
            <a:noFill/>
          </a:ln>
        </p:spPr>
        <p:txBody>
          <a:bodyPr spcFirstLastPara="1" wrap="square" lIns="91425" tIns="91425" rIns="91425" bIns="91425" anchor="ctr" anchorCtr="0">
            <a:normAutofit/>
          </a:bodyPr>
          <a:lstStyle/>
          <a:p>
            <a:pPr marL="457200" lvl="0" indent="-444500" algn="l" rtl="0">
              <a:lnSpc>
                <a:spcPct val="115000"/>
              </a:lnSpc>
              <a:spcBef>
                <a:spcPts val="0"/>
              </a:spcBef>
              <a:spcAft>
                <a:spcPts val="0"/>
              </a:spcAft>
              <a:buSzPts val="3400"/>
              <a:buChar char="●"/>
            </a:pPr>
            <a:r>
              <a:rPr lang="ja" sz="3400"/>
              <a:t>実行して問題を見つけるプロセスが減り、開発者がデバッグに費やす時間を短縮</a:t>
            </a:r>
            <a:endParaRPr sz="3400"/>
          </a:p>
          <a:p>
            <a:pPr marL="457200" lvl="0" indent="-444500" algn="l" rtl="0">
              <a:lnSpc>
                <a:spcPct val="115000"/>
              </a:lnSpc>
              <a:spcBef>
                <a:spcPts val="0"/>
              </a:spcBef>
              <a:spcAft>
                <a:spcPts val="0"/>
              </a:spcAft>
              <a:buSzPts val="3400"/>
              <a:buChar char="●"/>
            </a:pPr>
            <a:r>
              <a:rPr lang="ja" sz="3400"/>
              <a:t>Ractorの使用に不慣れな開発者でも、</a:t>
            </a:r>
            <a:br>
              <a:rPr lang="ja" sz="3400"/>
            </a:br>
            <a:r>
              <a:rPr lang="ja" sz="3400"/>
              <a:t>制約を自然に学びながらコードを書く</a:t>
            </a:r>
            <a:endParaRPr sz="3400"/>
          </a:p>
        </p:txBody>
      </p:sp>
      <p:sp>
        <p:nvSpPr>
          <p:cNvPr id="253" name="Google Shape;253;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500" b="1"/>
              <a:t>今後の課題</a:t>
            </a:r>
            <a:endParaRPr sz="3500" b="1"/>
          </a:p>
        </p:txBody>
      </p:sp>
      <p:sp>
        <p:nvSpPr>
          <p:cNvPr id="259" name="Google Shape;259;p40"/>
          <p:cNvSpPr txBox="1">
            <a:spLocks noGrp="1"/>
          </p:cNvSpPr>
          <p:nvPr>
            <p:ph type="body" idx="1"/>
          </p:nvPr>
        </p:nvSpPr>
        <p:spPr>
          <a:xfrm>
            <a:off x="54300" y="1246825"/>
            <a:ext cx="9035400" cy="3416400"/>
          </a:xfrm>
          <a:prstGeom prst="rect">
            <a:avLst/>
          </a:prstGeom>
          <a:noFill/>
          <a:ln>
            <a:noFill/>
          </a:ln>
        </p:spPr>
        <p:txBody>
          <a:bodyPr spcFirstLastPara="1" wrap="square" lIns="91425" tIns="91425" rIns="91425" bIns="91425" anchor="ctr" anchorCtr="0">
            <a:normAutofit/>
          </a:bodyPr>
          <a:lstStyle/>
          <a:p>
            <a:pPr marL="457200" lvl="0" indent="-444500" algn="l" rtl="0">
              <a:lnSpc>
                <a:spcPct val="115000"/>
              </a:lnSpc>
              <a:spcBef>
                <a:spcPts val="0"/>
              </a:spcBef>
              <a:spcAft>
                <a:spcPts val="0"/>
              </a:spcAft>
              <a:buSzPts val="3400"/>
              <a:buChar char="●"/>
            </a:pPr>
            <a:r>
              <a:rPr lang="ja" sz="3400"/>
              <a:t>他のカスタムルール</a:t>
            </a:r>
            <a:endParaRPr sz="3400"/>
          </a:p>
          <a:p>
            <a:pPr marL="457200" lvl="0" indent="-444500" algn="l" rtl="0">
              <a:lnSpc>
                <a:spcPct val="115000"/>
              </a:lnSpc>
              <a:spcBef>
                <a:spcPts val="0"/>
              </a:spcBef>
              <a:spcAft>
                <a:spcPts val="0"/>
              </a:spcAft>
              <a:buSzPts val="3400"/>
              <a:buChar char="●"/>
            </a:pPr>
            <a:r>
              <a:rPr lang="ja" sz="3400"/>
              <a:t>カスタムルールの速度改善</a:t>
            </a:r>
            <a:endParaRPr sz="3400"/>
          </a:p>
          <a:p>
            <a:pPr marL="914400" lvl="1" indent="-444500" algn="l" rtl="0">
              <a:lnSpc>
                <a:spcPct val="115000"/>
              </a:lnSpc>
              <a:spcBef>
                <a:spcPts val="0"/>
              </a:spcBef>
              <a:spcAft>
                <a:spcPts val="0"/>
              </a:spcAft>
              <a:buSzPts val="3400"/>
              <a:buChar char="○"/>
            </a:pPr>
            <a:r>
              <a:rPr lang="ja" sz="3400"/>
              <a:t>大規模なコードの場合遅くなる可能性</a:t>
            </a:r>
            <a:endParaRPr sz="3400"/>
          </a:p>
          <a:p>
            <a:pPr marL="914400" lvl="1" indent="-444500" algn="l" rtl="0">
              <a:lnSpc>
                <a:spcPct val="115000"/>
              </a:lnSpc>
              <a:spcBef>
                <a:spcPts val="0"/>
              </a:spcBef>
              <a:spcAft>
                <a:spcPts val="0"/>
              </a:spcAft>
              <a:buSzPts val="3400"/>
              <a:buChar char="○"/>
            </a:pPr>
            <a:r>
              <a:rPr lang="ja" sz="3400"/>
              <a:t>Send/Receiveが対応しているか</a:t>
            </a:r>
            <a:br>
              <a:rPr lang="ja" sz="3400"/>
            </a:br>
            <a:r>
              <a:rPr lang="ja" sz="3400"/>
              <a:t>探すために複数回対象ファイルを解析</a:t>
            </a:r>
            <a:endParaRPr sz="3400"/>
          </a:p>
        </p:txBody>
      </p:sp>
      <p:sp>
        <p:nvSpPr>
          <p:cNvPr id="260" name="Google Shape;260;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1"/>
          <p:cNvSpPr txBox="1">
            <a:spLocks noGrp="1"/>
          </p:cNvSpPr>
          <p:nvPr>
            <p:ph type="title"/>
          </p:nvPr>
        </p:nvSpPr>
        <p:spPr>
          <a:xfrm>
            <a:off x="311700" y="0"/>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500" b="1"/>
              <a:t>まとめ</a:t>
            </a:r>
            <a:endParaRPr sz="3500" b="1"/>
          </a:p>
        </p:txBody>
      </p:sp>
      <p:sp>
        <p:nvSpPr>
          <p:cNvPr id="266" name="Google Shape;266;p41"/>
          <p:cNvSpPr txBox="1">
            <a:spLocks noGrp="1"/>
          </p:cNvSpPr>
          <p:nvPr>
            <p:ph type="body" idx="1"/>
          </p:nvPr>
        </p:nvSpPr>
        <p:spPr>
          <a:xfrm>
            <a:off x="88825" y="572700"/>
            <a:ext cx="7969200" cy="2427600"/>
          </a:xfrm>
          <a:prstGeom prst="rect">
            <a:avLst/>
          </a:prstGeom>
          <a:noFill/>
          <a:ln>
            <a:noFill/>
          </a:ln>
        </p:spPr>
        <p:txBody>
          <a:bodyPr spcFirstLastPara="1" wrap="square" lIns="91425" tIns="91425" rIns="91425" bIns="91425" anchor="ctr" anchorCtr="0">
            <a:normAutofit/>
          </a:bodyPr>
          <a:lstStyle/>
          <a:p>
            <a:pPr marL="457200" lvl="0" indent="-419100" algn="l" rtl="0">
              <a:lnSpc>
                <a:spcPct val="115000"/>
              </a:lnSpc>
              <a:spcBef>
                <a:spcPts val="0"/>
              </a:spcBef>
              <a:spcAft>
                <a:spcPts val="0"/>
              </a:spcAft>
              <a:buSzPts val="3000"/>
              <a:buChar char="●"/>
            </a:pPr>
            <a:r>
              <a:rPr lang="ja" sz="3000"/>
              <a:t>目的</a:t>
            </a:r>
            <a:endParaRPr sz="3000"/>
          </a:p>
          <a:p>
            <a:pPr marL="914400" lvl="1" indent="-419100" algn="l" rtl="0">
              <a:spcBef>
                <a:spcPts val="0"/>
              </a:spcBef>
              <a:spcAft>
                <a:spcPts val="0"/>
              </a:spcAft>
              <a:buSzPts val="3000"/>
              <a:buChar char="○"/>
            </a:pPr>
            <a:r>
              <a:rPr lang="ja" sz="3000"/>
              <a:t>Ractorのより良い記述方法</a:t>
            </a:r>
            <a:endParaRPr sz="3000"/>
          </a:p>
          <a:p>
            <a:pPr marL="914400" lvl="1" indent="-419100" algn="l" rtl="0">
              <a:spcBef>
                <a:spcPts val="1200"/>
              </a:spcBef>
              <a:spcAft>
                <a:spcPts val="1200"/>
              </a:spcAft>
              <a:buSzPts val="3000"/>
              <a:buChar char="○"/>
            </a:pPr>
            <a:r>
              <a:rPr lang="ja" sz="3000"/>
              <a:t>静的解析ツールによる記述支援</a:t>
            </a:r>
            <a:endParaRPr sz="3000"/>
          </a:p>
        </p:txBody>
      </p:sp>
      <p:sp>
        <p:nvSpPr>
          <p:cNvPr id="267" name="Google Shape;267;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17</a:t>
            </a:fld>
            <a:endParaRPr/>
          </a:p>
        </p:txBody>
      </p:sp>
      <p:sp>
        <p:nvSpPr>
          <p:cNvPr id="268" name="Google Shape;268;p41"/>
          <p:cNvSpPr txBox="1">
            <a:spLocks noGrp="1"/>
          </p:cNvSpPr>
          <p:nvPr>
            <p:ph type="body" idx="1"/>
          </p:nvPr>
        </p:nvSpPr>
        <p:spPr>
          <a:xfrm>
            <a:off x="88825" y="2897500"/>
            <a:ext cx="6203400" cy="2159400"/>
          </a:xfrm>
          <a:prstGeom prst="rect">
            <a:avLst/>
          </a:prstGeom>
          <a:noFill/>
          <a:ln>
            <a:noFill/>
          </a:ln>
        </p:spPr>
        <p:txBody>
          <a:bodyPr spcFirstLastPara="1" wrap="square" lIns="91425" tIns="91425" rIns="91425" bIns="91425" anchor="ctr" anchorCtr="0">
            <a:normAutofit/>
          </a:bodyPr>
          <a:lstStyle/>
          <a:p>
            <a:pPr marL="457200" lvl="0" indent="-419100" algn="l" rtl="0">
              <a:lnSpc>
                <a:spcPct val="115000"/>
              </a:lnSpc>
              <a:spcBef>
                <a:spcPts val="0"/>
              </a:spcBef>
              <a:spcAft>
                <a:spcPts val="0"/>
              </a:spcAft>
              <a:buSzPts val="3000"/>
              <a:buChar char="●"/>
            </a:pPr>
            <a:r>
              <a:rPr lang="ja" sz="3000"/>
              <a:t>今後の課題</a:t>
            </a:r>
            <a:endParaRPr sz="3000"/>
          </a:p>
          <a:p>
            <a:pPr marL="914400" lvl="1" indent="-419100" algn="l" rtl="0">
              <a:spcBef>
                <a:spcPts val="0"/>
              </a:spcBef>
              <a:spcAft>
                <a:spcPts val="0"/>
              </a:spcAft>
              <a:buSzPts val="3000"/>
              <a:buChar char="○"/>
            </a:pPr>
            <a:r>
              <a:rPr lang="ja" sz="3000"/>
              <a:t>他のカスタムルール</a:t>
            </a:r>
            <a:endParaRPr sz="3000"/>
          </a:p>
          <a:p>
            <a:pPr marL="914400" lvl="1" indent="-419100" algn="l" rtl="0">
              <a:spcBef>
                <a:spcPts val="1200"/>
              </a:spcBef>
              <a:spcAft>
                <a:spcPts val="1200"/>
              </a:spcAft>
              <a:buSzPts val="3000"/>
              <a:buChar char="○"/>
            </a:pPr>
            <a:r>
              <a:rPr lang="ja" sz="3000"/>
              <a:t>カスタムルールの速度改善</a:t>
            </a:r>
            <a:endParaRPr sz="3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a:extLst>
            <a:ext uri="{FF2B5EF4-FFF2-40B4-BE49-F238E27FC236}">
              <a16:creationId xmlns:a16="http://schemas.microsoft.com/office/drawing/2014/main" id="{81FA46CF-5290-39DD-903B-9BEA4D538E7E}"/>
            </a:ext>
          </a:extLst>
        </p:cNvPr>
        <p:cNvGrpSpPr/>
        <p:nvPr/>
      </p:nvGrpSpPr>
      <p:grpSpPr>
        <a:xfrm>
          <a:off x="0" y="0"/>
          <a:ext cx="0" cy="0"/>
          <a:chOff x="0" y="0"/>
          <a:chExt cx="0" cy="0"/>
        </a:xfrm>
      </p:grpSpPr>
      <p:sp>
        <p:nvSpPr>
          <p:cNvPr id="217" name="Google Shape;217;p34">
            <a:extLst>
              <a:ext uri="{FF2B5EF4-FFF2-40B4-BE49-F238E27FC236}">
                <a16:creationId xmlns:a16="http://schemas.microsoft.com/office/drawing/2014/main" id="{C5A8B012-FF51-5FEB-919B-5D24EF824273}"/>
              </a:ext>
            </a:extLst>
          </p:cNvPr>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18</a:t>
            </a:fld>
            <a:endParaRPr/>
          </a:p>
        </p:txBody>
      </p:sp>
      <p:sp>
        <p:nvSpPr>
          <p:cNvPr id="218" name="Google Shape;218;p34">
            <a:extLst>
              <a:ext uri="{FF2B5EF4-FFF2-40B4-BE49-F238E27FC236}">
                <a16:creationId xmlns:a16="http://schemas.microsoft.com/office/drawing/2014/main" id="{2EA51A92-05AC-83DA-4805-8EC6CD573AD9}"/>
              </a:ext>
            </a:extLst>
          </p:cNvPr>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dirty="0"/>
              <a:t>Rubocopによる指摘の実装</a:t>
            </a:r>
            <a:r>
              <a:rPr lang="en-US" altLang="ja" sz="3600" b="1" dirty="0"/>
              <a:t>①</a:t>
            </a:r>
            <a:endParaRPr sz="3600" b="1" dirty="0"/>
          </a:p>
        </p:txBody>
      </p:sp>
      <p:sp>
        <p:nvSpPr>
          <p:cNvPr id="219" name="Google Shape;219;p34">
            <a:extLst>
              <a:ext uri="{FF2B5EF4-FFF2-40B4-BE49-F238E27FC236}">
                <a16:creationId xmlns:a16="http://schemas.microsoft.com/office/drawing/2014/main" id="{12C7A615-C245-C49D-85D5-95018D9951E2}"/>
              </a:ext>
            </a:extLst>
          </p:cNvPr>
          <p:cNvSpPr txBox="1">
            <a:spLocks noGrp="1"/>
          </p:cNvSpPr>
          <p:nvPr>
            <p:ph type="body" idx="1"/>
          </p:nvPr>
        </p:nvSpPr>
        <p:spPr>
          <a:xfrm>
            <a:off x="311700" y="1197275"/>
            <a:ext cx="8520600" cy="2577000"/>
          </a:xfrm>
          <a:prstGeom prst="rect">
            <a:avLst/>
          </a:prstGeom>
          <a:noFill/>
          <a:ln>
            <a:noFill/>
          </a:ln>
        </p:spPr>
        <p:txBody>
          <a:bodyPr spcFirstLastPara="1" wrap="square" lIns="91425" tIns="91425" rIns="91425" bIns="91425" anchor="t" anchorCtr="0">
            <a:normAutofit/>
          </a:bodyPr>
          <a:lstStyle/>
          <a:p>
            <a:pPr marL="457200" lvl="0" indent="-457200" algn="l" rtl="0">
              <a:spcBef>
                <a:spcPts val="0"/>
              </a:spcBef>
              <a:spcAft>
                <a:spcPts val="0"/>
              </a:spcAft>
              <a:buSzPts val="3600"/>
              <a:buChar char="●"/>
            </a:pPr>
            <a:r>
              <a:rPr lang="ja" sz="3600" dirty="0"/>
              <a:t>送信処理の欠如</a:t>
            </a:r>
            <a:endParaRPr lang="en-US" altLang="ja" sz="3600" dirty="0"/>
          </a:p>
          <a:p>
            <a:pPr marL="457200" lvl="0" indent="-457200" algn="l" rtl="0">
              <a:spcBef>
                <a:spcPts val="0"/>
              </a:spcBef>
              <a:spcAft>
                <a:spcPts val="0"/>
              </a:spcAft>
              <a:buSzPts val="3600"/>
              <a:buChar char="●"/>
            </a:pPr>
            <a:r>
              <a:rPr lang="ja" altLang="en-US" sz="3600" dirty="0"/>
              <a:t>無限に待機状態となる</a:t>
            </a:r>
          </a:p>
        </p:txBody>
      </p:sp>
      <p:pic>
        <p:nvPicPr>
          <p:cNvPr id="220" name="Google Shape;220;p34">
            <a:extLst>
              <a:ext uri="{FF2B5EF4-FFF2-40B4-BE49-F238E27FC236}">
                <a16:creationId xmlns:a16="http://schemas.microsoft.com/office/drawing/2014/main" id="{6D1A488F-1029-418A-8877-7F00FE6710C1}"/>
              </a:ext>
            </a:extLst>
          </p:cNvPr>
          <p:cNvPicPr preferRelativeResize="0"/>
          <p:nvPr/>
        </p:nvPicPr>
        <p:blipFill>
          <a:blip r:embed="rId3">
            <a:alphaModFix/>
          </a:blip>
          <a:stretch>
            <a:fillRect/>
          </a:stretch>
        </p:blipFill>
        <p:spPr>
          <a:xfrm>
            <a:off x="180388" y="2699425"/>
            <a:ext cx="8783225" cy="2095082"/>
          </a:xfrm>
          <a:prstGeom prst="rect">
            <a:avLst/>
          </a:prstGeom>
          <a:noFill/>
          <a:ln>
            <a:noFill/>
          </a:ln>
        </p:spPr>
      </p:pic>
    </p:spTree>
    <p:extLst>
      <p:ext uri="{BB962C8B-B14F-4D97-AF65-F5344CB8AC3E}">
        <p14:creationId xmlns:p14="http://schemas.microsoft.com/office/powerpoint/2010/main" val="3320566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US" altLang="ja"/>
              <a:t>19</a:t>
            </a:fld>
            <a:endParaRPr/>
          </a:p>
        </p:txBody>
      </p:sp>
      <p:sp>
        <p:nvSpPr>
          <p:cNvPr id="274" name="Google Shape;274;p4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Rubocopによる指摘の実装②</a:t>
            </a:r>
            <a:endParaRPr sz="3600" b="1"/>
          </a:p>
        </p:txBody>
      </p:sp>
      <p:sp>
        <p:nvSpPr>
          <p:cNvPr id="275" name="Google Shape;275;p42"/>
          <p:cNvSpPr txBox="1">
            <a:spLocks noGrp="1"/>
          </p:cNvSpPr>
          <p:nvPr>
            <p:ph type="body" idx="1"/>
          </p:nvPr>
        </p:nvSpPr>
        <p:spPr>
          <a:xfrm>
            <a:off x="311700" y="1237075"/>
            <a:ext cx="8520600" cy="2497800"/>
          </a:xfrm>
          <a:prstGeom prst="rect">
            <a:avLst/>
          </a:prstGeom>
          <a:noFill/>
          <a:ln>
            <a:noFill/>
          </a:ln>
        </p:spPr>
        <p:txBody>
          <a:bodyPr spcFirstLastPara="1" wrap="square" lIns="91425" tIns="91425" rIns="91425" bIns="91425" anchor="t" anchorCtr="0">
            <a:normAutofit/>
          </a:bodyPr>
          <a:lstStyle/>
          <a:p>
            <a:pPr marL="457200" lvl="0" indent="-457200" algn="l" rtl="0">
              <a:spcBef>
                <a:spcPts val="0"/>
              </a:spcBef>
              <a:spcAft>
                <a:spcPts val="0"/>
              </a:spcAft>
              <a:buSzPts val="3600"/>
              <a:buChar char="●"/>
            </a:pPr>
            <a:r>
              <a:rPr lang="ja" sz="3600" dirty="0"/>
              <a:t>Ractor.receiveの欠如</a:t>
            </a:r>
            <a:endParaRPr lang="en-US" altLang="ja" sz="3600" dirty="0"/>
          </a:p>
        </p:txBody>
      </p:sp>
      <p:pic>
        <p:nvPicPr>
          <p:cNvPr id="276" name="Google Shape;276;p42"/>
          <p:cNvPicPr preferRelativeResize="0"/>
          <p:nvPr/>
        </p:nvPicPr>
        <p:blipFill>
          <a:blip r:embed="rId3">
            <a:alphaModFix/>
          </a:blip>
          <a:stretch>
            <a:fillRect/>
          </a:stretch>
        </p:blipFill>
        <p:spPr>
          <a:xfrm>
            <a:off x="1450050" y="2202492"/>
            <a:ext cx="6243900" cy="2657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990"/>
              <a:buFont typeface="Arial"/>
              <a:buNone/>
            </a:pPr>
            <a:r>
              <a:rPr lang="ja" sz="3620" b="1"/>
              <a:t>背景</a:t>
            </a:r>
            <a:endParaRPr sz="3620" b="1"/>
          </a:p>
        </p:txBody>
      </p:sp>
      <p:sp>
        <p:nvSpPr>
          <p:cNvPr id="107" name="Google Shape;107;p26"/>
          <p:cNvSpPr txBox="1">
            <a:spLocks noGrp="1"/>
          </p:cNvSpPr>
          <p:nvPr>
            <p:ph type="body" idx="1"/>
          </p:nvPr>
        </p:nvSpPr>
        <p:spPr>
          <a:xfrm>
            <a:off x="155850" y="932875"/>
            <a:ext cx="8832300" cy="3416400"/>
          </a:xfrm>
          <a:prstGeom prst="rect">
            <a:avLst/>
          </a:prstGeom>
          <a:noFill/>
          <a:ln>
            <a:noFill/>
          </a:ln>
        </p:spPr>
        <p:txBody>
          <a:bodyPr spcFirstLastPara="1" wrap="square" lIns="91425" tIns="91425" rIns="91425" bIns="91425" anchor="ctr" anchorCtr="0">
            <a:normAutofit/>
          </a:bodyPr>
          <a:lstStyle/>
          <a:p>
            <a:pPr marL="457200" lvl="0" indent="-450850" algn="l" rtl="0">
              <a:lnSpc>
                <a:spcPct val="115000"/>
              </a:lnSpc>
              <a:spcBef>
                <a:spcPts val="0"/>
              </a:spcBef>
              <a:spcAft>
                <a:spcPts val="0"/>
              </a:spcAft>
              <a:buSzPts val="3500"/>
              <a:buChar char="●"/>
            </a:pPr>
            <a:r>
              <a:rPr lang="ja" sz="3500" dirty="0"/>
              <a:t>Rubyについて</a:t>
            </a:r>
            <a:endParaRPr sz="3500" dirty="0"/>
          </a:p>
          <a:p>
            <a:pPr marL="914400" lvl="1" indent="-450850" algn="l" rtl="0">
              <a:lnSpc>
                <a:spcPct val="115000"/>
              </a:lnSpc>
              <a:spcBef>
                <a:spcPts val="0"/>
              </a:spcBef>
              <a:spcAft>
                <a:spcPts val="0"/>
              </a:spcAft>
              <a:buSzPts val="3500"/>
              <a:buChar char="○"/>
            </a:pPr>
            <a:r>
              <a:rPr lang="ja" sz="3500" dirty="0"/>
              <a:t>1995年に公開</a:t>
            </a:r>
            <a:endParaRPr sz="3500" dirty="0"/>
          </a:p>
          <a:p>
            <a:pPr marL="914400" lvl="1" indent="-450850" algn="l" rtl="0">
              <a:lnSpc>
                <a:spcPct val="115000"/>
              </a:lnSpc>
              <a:spcBef>
                <a:spcPts val="0"/>
              </a:spcBef>
              <a:spcAft>
                <a:spcPts val="0"/>
              </a:spcAft>
              <a:buSzPts val="3500"/>
              <a:buChar char="○"/>
            </a:pPr>
            <a:r>
              <a:rPr lang="ja" sz="3500" dirty="0"/>
              <a:t>オブジェクト指向スクリプト言語</a:t>
            </a:r>
            <a:endParaRPr lang="en-US" altLang="ja" sz="3500" dirty="0"/>
          </a:p>
          <a:p>
            <a:pPr marL="914400" lvl="1" indent="-450850" algn="l" rtl="0">
              <a:lnSpc>
                <a:spcPct val="115000"/>
              </a:lnSpc>
              <a:spcBef>
                <a:spcPts val="0"/>
              </a:spcBef>
              <a:spcAft>
                <a:spcPts val="0"/>
              </a:spcAft>
              <a:buSzPts val="3500"/>
              <a:buChar char="○"/>
            </a:pPr>
            <a:r>
              <a:rPr lang="en" sz="3500" dirty="0"/>
              <a:t>Perl, Smalltalk, Eiffel, Ada, Lisp</a:t>
            </a:r>
            <a:r>
              <a:rPr lang="ja-JP" altLang="en-US" sz="3500"/>
              <a:t>の影響</a:t>
            </a:r>
            <a:endParaRPr sz="3500" dirty="0"/>
          </a:p>
          <a:p>
            <a:pPr marL="914400" lvl="1" indent="-450850" algn="l" rtl="0">
              <a:lnSpc>
                <a:spcPct val="115000"/>
              </a:lnSpc>
              <a:spcBef>
                <a:spcPts val="0"/>
              </a:spcBef>
              <a:spcAft>
                <a:spcPts val="0"/>
              </a:spcAft>
              <a:buSzPts val="3500"/>
              <a:buChar char="○"/>
            </a:pPr>
            <a:r>
              <a:rPr lang="ja" sz="3500" dirty="0"/>
              <a:t>Ruby on Railsの人気に起因</a:t>
            </a:r>
            <a:endParaRPr sz="3500" dirty="0"/>
          </a:p>
        </p:txBody>
      </p:sp>
      <p:sp>
        <p:nvSpPr>
          <p:cNvPr id="108" name="Google Shape;108;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US" altLang="ja"/>
              <a:t>20</a:t>
            </a:fld>
            <a:endParaRPr/>
          </a:p>
        </p:txBody>
      </p:sp>
      <p:sp>
        <p:nvSpPr>
          <p:cNvPr id="282" name="Google Shape;282;p4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Rubocopによる指摘の実装③</a:t>
            </a:r>
            <a:endParaRPr sz="3600" b="1"/>
          </a:p>
        </p:txBody>
      </p:sp>
      <p:sp>
        <p:nvSpPr>
          <p:cNvPr id="283" name="Google Shape;283;p43"/>
          <p:cNvSpPr txBox="1">
            <a:spLocks noGrp="1"/>
          </p:cNvSpPr>
          <p:nvPr>
            <p:ph type="body" idx="1"/>
          </p:nvPr>
        </p:nvSpPr>
        <p:spPr>
          <a:xfrm>
            <a:off x="311700" y="1118125"/>
            <a:ext cx="8520600" cy="2497800"/>
          </a:xfrm>
          <a:prstGeom prst="rect">
            <a:avLst/>
          </a:prstGeom>
          <a:noFill/>
          <a:ln>
            <a:noFill/>
          </a:ln>
        </p:spPr>
        <p:txBody>
          <a:bodyPr spcFirstLastPara="1" wrap="square" lIns="91425" tIns="91425" rIns="91425" bIns="91425" anchor="t" anchorCtr="0">
            <a:normAutofit/>
          </a:bodyPr>
          <a:lstStyle/>
          <a:p>
            <a:pPr marL="457200" lvl="0" indent="-457200" algn="l" rtl="0">
              <a:spcBef>
                <a:spcPts val="0"/>
              </a:spcBef>
              <a:spcAft>
                <a:spcPts val="0"/>
              </a:spcAft>
              <a:buSzPts val="3600"/>
              <a:buChar char="●"/>
            </a:pPr>
            <a:r>
              <a:rPr lang="ja" sz="3600" dirty="0"/>
              <a:t>mainと共有している</a:t>
            </a:r>
            <a:br>
              <a:rPr lang="en-US" altLang="ja" sz="3600" dirty="0"/>
            </a:br>
            <a:r>
              <a:rPr lang="ja" sz="3600" dirty="0"/>
              <a:t>オブジェクトの破壊的変更</a:t>
            </a:r>
            <a:endParaRPr sz="3600" dirty="0"/>
          </a:p>
        </p:txBody>
      </p:sp>
      <p:pic>
        <p:nvPicPr>
          <p:cNvPr id="284" name="Google Shape;284;p43"/>
          <p:cNvPicPr preferRelativeResize="0"/>
          <p:nvPr/>
        </p:nvPicPr>
        <p:blipFill>
          <a:blip r:embed="rId3">
            <a:alphaModFix/>
          </a:blip>
          <a:stretch>
            <a:fillRect/>
          </a:stretch>
        </p:blipFill>
        <p:spPr>
          <a:xfrm>
            <a:off x="1328725" y="2373900"/>
            <a:ext cx="6702450" cy="2769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US" altLang="ja"/>
              <a:t>21</a:t>
            </a:fld>
            <a:endParaRPr/>
          </a:p>
        </p:txBody>
      </p:sp>
      <p:sp>
        <p:nvSpPr>
          <p:cNvPr id="290" name="Google Shape;290;p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Rubocopによる指摘の実装④</a:t>
            </a:r>
            <a:endParaRPr sz="3600" b="1"/>
          </a:p>
        </p:txBody>
      </p:sp>
      <p:sp>
        <p:nvSpPr>
          <p:cNvPr id="291" name="Google Shape;291;p44"/>
          <p:cNvSpPr txBox="1">
            <a:spLocks noGrp="1"/>
          </p:cNvSpPr>
          <p:nvPr>
            <p:ph type="body" idx="1"/>
          </p:nvPr>
        </p:nvSpPr>
        <p:spPr>
          <a:xfrm>
            <a:off x="311700" y="1118125"/>
            <a:ext cx="8520600" cy="2497800"/>
          </a:xfrm>
          <a:prstGeom prst="rect">
            <a:avLst/>
          </a:prstGeom>
          <a:noFill/>
          <a:ln>
            <a:noFill/>
          </a:ln>
        </p:spPr>
        <p:txBody>
          <a:bodyPr spcFirstLastPara="1" wrap="square" lIns="91425" tIns="91425" rIns="91425" bIns="91425" anchor="t" anchorCtr="0">
            <a:normAutofit/>
          </a:bodyPr>
          <a:lstStyle/>
          <a:p>
            <a:pPr marL="457200" lvl="0" indent="-457200" algn="l" rtl="0">
              <a:spcBef>
                <a:spcPts val="0"/>
              </a:spcBef>
              <a:spcAft>
                <a:spcPts val="0"/>
              </a:spcAft>
              <a:buSzPts val="3600"/>
              <a:buChar char="●"/>
            </a:pPr>
            <a:r>
              <a:rPr lang="ja" sz="3600"/>
              <a:t>takeメソッドによる受信の欠如</a:t>
            </a:r>
            <a:endParaRPr sz="3600"/>
          </a:p>
        </p:txBody>
      </p:sp>
      <p:pic>
        <p:nvPicPr>
          <p:cNvPr id="292" name="Google Shape;292;p44"/>
          <p:cNvPicPr preferRelativeResize="0"/>
          <p:nvPr/>
        </p:nvPicPr>
        <p:blipFill>
          <a:blip r:embed="rId3">
            <a:alphaModFix/>
          </a:blip>
          <a:stretch>
            <a:fillRect/>
          </a:stretch>
        </p:blipFill>
        <p:spPr>
          <a:xfrm>
            <a:off x="1928788" y="2152600"/>
            <a:ext cx="5286425" cy="2616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US" altLang="ja"/>
              <a:t>22</a:t>
            </a:fld>
            <a:endParaRPr/>
          </a:p>
        </p:txBody>
      </p:sp>
      <p:sp>
        <p:nvSpPr>
          <p:cNvPr id="298" name="Google Shape;298;p4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Rubocopによる指摘の実装⑤</a:t>
            </a:r>
            <a:endParaRPr sz="3600" b="1"/>
          </a:p>
        </p:txBody>
      </p:sp>
      <p:sp>
        <p:nvSpPr>
          <p:cNvPr id="299" name="Google Shape;299;p45"/>
          <p:cNvSpPr txBox="1">
            <a:spLocks noGrp="1"/>
          </p:cNvSpPr>
          <p:nvPr>
            <p:ph type="body" idx="1"/>
          </p:nvPr>
        </p:nvSpPr>
        <p:spPr>
          <a:xfrm>
            <a:off x="311700" y="1118125"/>
            <a:ext cx="8520600" cy="2497800"/>
          </a:xfrm>
          <a:prstGeom prst="rect">
            <a:avLst/>
          </a:prstGeom>
          <a:noFill/>
          <a:ln>
            <a:noFill/>
          </a:ln>
        </p:spPr>
        <p:txBody>
          <a:bodyPr spcFirstLastPara="1" wrap="square" lIns="91425" tIns="91425" rIns="91425" bIns="91425" anchor="t" anchorCtr="0">
            <a:normAutofit/>
          </a:bodyPr>
          <a:lstStyle/>
          <a:p>
            <a:pPr marL="457200" lvl="0" indent="-425450" algn="l" rtl="0">
              <a:spcBef>
                <a:spcPts val="0"/>
              </a:spcBef>
              <a:spcAft>
                <a:spcPts val="0"/>
              </a:spcAft>
              <a:buSzPts val="3100"/>
              <a:buChar char="●"/>
            </a:pPr>
            <a:r>
              <a:rPr lang="ja" sz="3100"/>
              <a:t>takeメソッドがない場合、処理が実行しない</a:t>
            </a:r>
            <a:endParaRPr sz="3100"/>
          </a:p>
        </p:txBody>
      </p:sp>
      <p:pic>
        <p:nvPicPr>
          <p:cNvPr id="300" name="Google Shape;300;p45"/>
          <p:cNvPicPr preferRelativeResize="0"/>
          <p:nvPr/>
        </p:nvPicPr>
        <p:blipFill>
          <a:blip r:embed="rId3">
            <a:alphaModFix/>
          </a:blip>
          <a:stretch>
            <a:fillRect/>
          </a:stretch>
        </p:blipFill>
        <p:spPr>
          <a:xfrm>
            <a:off x="2209863" y="1890275"/>
            <a:ext cx="4724275" cy="3166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311700" y="34797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990"/>
              <a:buFont typeface="Arial"/>
              <a:buNone/>
            </a:pPr>
            <a:r>
              <a:rPr lang="ja" sz="3620" b="1"/>
              <a:t>背景</a:t>
            </a:r>
            <a:endParaRPr sz="3620" b="1"/>
          </a:p>
        </p:txBody>
      </p:sp>
      <p:sp>
        <p:nvSpPr>
          <p:cNvPr id="114" name="Google Shape;114;p27"/>
          <p:cNvSpPr txBox="1">
            <a:spLocks noGrp="1"/>
          </p:cNvSpPr>
          <p:nvPr>
            <p:ph type="body" idx="1"/>
          </p:nvPr>
        </p:nvSpPr>
        <p:spPr>
          <a:xfrm>
            <a:off x="155850" y="1246825"/>
            <a:ext cx="8832300" cy="3416400"/>
          </a:xfrm>
          <a:prstGeom prst="rect">
            <a:avLst/>
          </a:prstGeom>
          <a:noFill/>
          <a:ln>
            <a:noFill/>
          </a:ln>
        </p:spPr>
        <p:txBody>
          <a:bodyPr spcFirstLastPara="1" wrap="square" lIns="91425" tIns="91425" rIns="91425" bIns="91425" anchor="ctr" anchorCtr="0">
            <a:noAutofit/>
          </a:bodyPr>
          <a:lstStyle/>
          <a:p>
            <a:pPr marL="457200" lvl="0" indent="-381000" algn="l" rtl="0">
              <a:lnSpc>
                <a:spcPct val="115000"/>
              </a:lnSpc>
              <a:spcBef>
                <a:spcPts val="1200"/>
              </a:spcBef>
              <a:spcAft>
                <a:spcPts val="0"/>
              </a:spcAft>
              <a:buSzPts val="2400"/>
              <a:buChar char="●"/>
            </a:pPr>
            <a:r>
              <a:rPr lang="en" altLang="ja" sz="2400" dirty="0"/>
              <a:t>Ruby</a:t>
            </a:r>
            <a:r>
              <a:rPr lang="ja-JP" altLang="en-US" sz="2400"/>
              <a:t>スレッドはグローバルインタープリターロックにより</a:t>
            </a:r>
            <a:br>
              <a:rPr lang="ja-JP" altLang="en-US" sz="2400"/>
            </a:br>
            <a:r>
              <a:rPr lang="ja-JP" altLang="en-US" sz="2400"/>
              <a:t>同時に実行可能なスレッドは</a:t>
            </a:r>
            <a:r>
              <a:rPr lang="en-US" altLang="ja-JP" sz="2400" dirty="0"/>
              <a:t>1</a:t>
            </a:r>
            <a:r>
              <a:rPr lang="ja-JP" altLang="en-US" sz="2400"/>
              <a:t>つのみ</a:t>
            </a:r>
          </a:p>
          <a:p>
            <a:pPr marL="0" lvl="0" indent="0" algn="l" rtl="0">
              <a:lnSpc>
                <a:spcPct val="115000"/>
              </a:lnSpc>
              <a:spcBef>
                <a:spcPts val="1200"/>
              </a:spcBef>
              <a:spcAft>
                <a:spcPts val="0"/>
              </a:spcAft>
              <a:buSzPts val="1800"/>
              <a:buNone/>
            </a:pPr>
            <a:endParaRPr sz="2400" dirty="0"/>
          </a:p>
          <a:p>
            <a:pPr marL="457200" lvl="0" indent="-381000" algn="l" rtl="0">
              <a:lnSpc>
                <a:spcPct val="115000"/>
              </a:lnSpc>
              <a:spcBef>
                <a:spcPts val="1200"/>
              </a:spcBef>
              <a:spcAft>
                <a:spcPts val="0"/>
              </a:spcAft>
              <a:buSzPts val="2400"/>
              <a:buChar char="●"/>
            </a:pPr>
            <a:r>
              <a:rPr lang="en" altLang="ja" sz="2400" dirty="0"/>
              <a:t>Ractor</a:t>
            </a:r>
            <a:r>
              <a:rPr lang="ja-JP" altLang="en-US" sz="2400"/>
              <a:t>の登場</a:t>
            </a:r>
            <a:br>
              <a:rPr lang="ja-JP" altLang="en-US" sz="2400"/>
            </a:br>
            <a:r>
              <a:rPr lang="ja-JP" altLang="en-US" sz="2400"/>
              <a:t>異なる</a:t>
            </a:r>
            <a:r>
              <a:rPr lang="en" altLang="ja" sz="2400" dirty="0"/>
              <a:t>Ractor</a:t>
            </a:r>
            <a:r>
              <a:rPr lang="ja-JP" altLang="en-US" sz="2400"/>
              <a:t>間でスレッドの並列実行が可能</a:t>
            </a:r>
          </a:p>
          <a:p>
            <a:pPr marL="0" lvl="0" indent="0" algn="l" rtl="0">
              <a:lnSpc>
                <a:spcPct val="115000"/>
              </a:lnSpc>
              <a:spcBef>
                <a:spcPts val="1200"/>
              </a:spcBef>
              <a:spcAft>
                <a:spcPts val="0"/>
              </a:spcAft>
              <a:buSzPts val="1800"/>
              <a:buNone/>
            </a:pPr>
            <a:endParaRPr lang="ja-JP" altLang="en-US" sz="2400"/>
          </a:p>
          <a:p>
            <a:pPr marL="457200" lvl="0" indent="-381000" algn="l" rtl="0">
              <a:lnSpc>
                <a:spcPct val="115000"/>
              </a:lnSpc>
              <a:spcBef>
                <a:spcPts val="1200"/>
              </a:spcBef>
              <a:spcAft>
                <a:spcPts val="0"/>
              </a:spcAft>
              <a:buSzPts val="2400"/>
              <a:buChar char="●"/>
            </a:pPr>
            <a:r>
              <a:rPr lang="ja-JP" altLang="en-US" sz="2400"/>
              <a:t>開発途上であるものの積極的に改善が進行中</a:t>
            </a:r>
            <a:br>
              <a:rPr lang="en-US" altLang="ja-JP" sz="2400" dirty="0"/>
            </a:br>
            <a:r>
              <a:rPr lang="ja-JP" altLang="en-US" sz="2400"/>
              <a:t>将来的には</a:t>
            </a:r>
            <a:r>
              <a:rPr lang="en-US" altLang="ja-JP" sz="2400" dirty="0"/>
              <a:t>Ruby on Rails</a:t>
            </a:r>
            <a:r>
              <a:rPr lang="ja-JP" altLang="en-US" sz="2400"/>
              <a:t>への適用などが期待</a:t>
            </a:r>
            <a:endParaRPr lang="ja-JP" altLang="en-US" sz="2400" dirty="0"/>
          </a:p>
        </p:txBody>
      </p:sp>
      <p:sp>
        <p:nvSpPr>
          <p:cNvPr id="115" name="Google Shape;115;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3</a:t>
            </a:fld>
            <a:endParaRPr/>
          </a:p>
        </p:txBody>
      </p:sp>
      <p:sp>
        <p:nvSpPr>
          <p:cNvPr id="116" name="Google Shape;116;p27"/>
          <p:cNvSpPr/>
          <p:nvPr/>
        </p:nvSpPr>
        <p:spPr>
          <a:xfrm>
            <a:off x="2055150" y="3575675"/>
            <a:ext cx="905400" cy="642000"/>
          </a:xfrm>
          <a:prstGeom prst="downArrow">
            <a:avLst>
              <a:gd name="adj1" fmla="val 50000"/>
              <a:gd name="adj2" fmla="val 50000"/>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7"/>
          <p:cNvSpPr/>
          <p:nvPr/>
        </p:nvSpPr>
        <p:spPr>
          <a:xfrm>
            <a:off x="2055150" y="1929750"/>
            <a:ext cx="905400" cy="642000"/>
          </a:xfrm>
          <a:prstGeom prst="downArrow">
            <a:avLst>
              <a:gd name="adj1" fmla="val 50000"/>
              <a:gd name="adj2" fmla="val 50000"/>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990"/>
              <a:buNone/>
            </a:pPr>
            <a:r>
              <a:rPr lang="ja" sz="3620" b="1"/>
              <a:t>目的</a:t>
            </a:r>
            <a:endParaRPr sz="3620" b="1"/>
          </a:p>
        </p:txBody>
      </p:sp>
      <p:sp>
        <p:nvSpPr>
          <p:cNvPr id="123" name="Google Shape;123;p28"/>
          <p:cNvSpPr txBox="1">
            <a:spLocks noGrp="1"/>
          </p:cNvSpPr>
          <p:nvPr>
            <p:ph type="body" idx="1"/>
          </p:nvPr>
        </p:nvSpPr>
        <p:spPr>
          <a:xfrm>
            <a:off x="311700" y="1017725"/>
            <a:ext cx="8520600" cy="3416400"/>
          </a:xfrm>
          <a:prstGeom prst="rect">
            <a:avLst/>
          </a:prstGeom>
          <a:noFill/>
          <a:ln>
            <a:noFill/>
          </a:ln>
        </p:spPr>
        <p:txBody>
          <a:bodyPr spcFirstLastPara="1" wrap="square" lIns="91425" tIns="91425" rIns="91425" bIns="91425" anchor="ctr" anchorCtr="0">
            <a:normAutofit/>
          </a:bodyPr>
          <a:lstStyle/>
          <a:p>
            <a:pPr marL="0" lvl="0" indent="0" algn="l" rtl="0">
              <a:lnSpc>
                <a:spcPct val="115000"/>
              </a:lnSpc>
              <a:spcBef>
                <a:spcPts val="0"/>
              </a:spcBef>
              <a:spcAft>
                <a:spcPts val="1200"/>
              </a:spcAft>
              <a:buSzPts val="1800"/>
              <a:buNone/>
            </a:pPr>
            <a:r>
              <a:rPr lang="ja" sz="3400" dirty="0"/>
              <a:t>Ractorのより良い記述方法を明らかにし</a:t>
            </a:r>
            <a:br>
              <a:rPr lang="ja" sz="3400" dirty="0"/>
            </a:br>
            <a:r>
              <a:rPr lang="ja" sz="3400" dirty="0"/>
              <a:t>静的解析ツールRubocopによる</a:t>
            </a:r>
            <a:br>
              <a:rPr lang="en-US" altLang="ja" sz="3400" dirty="0"/>
            </a:br>
            <a:r>
              <a:rPr lang="ja" sz="3400" dirty="0"/>
              <a:t>Ractorの記述を支援</a:t>
            </a:r>
            <a:endParaRPr sz="3400" dirty="0"/>
          </a:p>
        </p:txBody>
      </p:sp>
      <p:sp>
        <p:nvSpPr>
          <p:cNvPr id="124" name="Google Shape;1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9"/>
          <p:cNvSpPr txBox="1">
            <a:spLocks noGrp="1"/>
          </p:cNvSpPr>
          <p:nvPr>
            <p:ph type="body" idx="1"/>
          </p:nvPr>
        </p:nvSpPr>
        <p:spPr>
          <a:xfrm>
            <a:off x="311700" y="293200"/>
            <a:ext cx="8520600" cy="3416400"/>
          </a:xfrm>
          <a:prstGeom prst="rect">
            <a:avLst/>
          </a:prstGeom>
          <a:noFill/>
          <a:ln>
            <a:noFill/>
          </a:ln>
        </p:spPr>
        <p:txBody>
          <a:bodyPr spcFirstLastPara="1" wrap="square" lIns="91425" tIns="91425" rIns="91425" bIns="91425" anchor="ctr" anchorCtr="0">
            <a:normAutofit/>
          </a:bodyPr>
          <a:lstStyle/>
          <a:p>
            <a:pPr marL="457200" lvl="0" indent="-425450" algn="l" rtl="0">
              <a:lnSpc>
                <a:spcPct val="115000"/>
              </a:lnSpc>
              <a:spcBef>
                <a:spcPts val="0"/>
              </a:spcBef>
              <a:spcAft>
                <a:spcPts val="0"/>
              </a:spcAft>
              <a:buSzPts val="3100"/>
              <a:buChar char="●"/>
            </a:pPr>
            <a:r>
              <a:rPr lang="ja" sz="3100"/>
              <a:t>2020年 Ruby 3.0で導入</a:t>
            </a:r>
            <a:endParaRPr sz="3100"/>
          </a:p>
          <a:p>
            <a:pPr marL="457200" lvl="0" indent="-425450" algn="l" rtl="0">
              <a:lnSpc>
                <a:spcPct val="115000"/>
              </a:lnSpc>
              <a:spcBef>
                <a:spcPts val="0"/>
              </a:spcBef>
              <a:spcAft>
                <a:spcPts val="0"/>
              </a:spcAft>
              <a:buSzPts val="3100"/>
              <a:buChar char="●"/>
            </a:pPr>
            <a:r>
              <a:rPr lang="ja" sz="3100"/>
              <a:t>スレッドセーフな並列実行を提供</a:t>
            </a:r>
            <a:endParaRPr sz="3100"/>
          </a:p>
          <a:p>
            <a:pPr marL="457200" lvl="0" indent="-425450" algn="l" rtl="0">
              <a:lnSpc>
                <a:spcPct val="115000"/>
              </a:lnSpc>
              <a:spcBef>
                <a:spcPts val="0"/>
              </a:spcBef>
              <a:spcAft>
                <a:spcPts val="0"/>
              </a:spcAft>
              <a:buSzPts val="3100"/>
              <a:buChar char="●"/>
            </a:pPr>
            <a:r>
              <a:rPr lang="ja" sz="3100"/>
              <a:t>Ractor = Ruby + Actor model</a:t>
            </a:r>
            <a:endParaRPr sz="3100"/>
          </a:p>
        </p:txBody>
      </p:sp>
      <p:sp>
        <p:nvSpPr>
          <p:cNvPr id="130" name="Google Shape;130;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Ractorとは</a:t>
            </a:r>
            <a:endParaRPr sz="3600"/>
          </a:p>
        </p:txBody>
      </p:sp>
      <p:sp>
        <p:nvSpPr>
          <p:cNvPr id="131" name="Google Shape;131;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5</a:t>
            </a:fld>
            <a:endParaRPr/>
          </a:p>
        </p:txBody>
      </p:sp>
      <p:pic>
        <p:nvPicPr>
          <p:cNvPr id="132" name="Google Shape;132;p29"/>
          <p:cNvPicPr preferRelativeResize="0"/>
          <p:nvPr/>
        </p:nvPicPr>
        <p:blipFill rotWithShape="1">
          <a:blip r:embed="rId3">
            <a:alphaModFix/>
          </a:blip>
          <a:srcRect/>
          <a:stretch/>
        </p:blipFill>
        <p:spPr>
          <a:xfrm>
            <a:off x="2340550" y="2797525"/>
            <a:ext cx="6491750" cy="2076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6</a:t>
            </a:fld>
            <a:endParaRPr/>
          </a:p>
        </p:txBody>
      </p:sp>
      <p:sp>
        <p:nvSpPr>
          <p:cNvPr id="138" name="Google Shape;138;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Ractorによるバブルソート実験</a:t>
            </a:r>
            <a:endParaRPr sz="3600" b="1"/>
          </a:p>
        </p:txBody>
      </p:sp>
      <p:grpSp>
        <p:nvGrpSpPr>
          <p:cNvPr id="139" name="Google Shape;139;p30"/>
          <p:cNvGrpSpPr/>
          <p:nvPr/>
        </p:nvGrpSpPr>
        <p:grpSpPr>
          <a:xfrm>
            <a:off x="2414629" y="4090529"/>
            <a:ext cx="4314757" cy="572700"/>
            <a:chOff x="1623800" y="1451425"/>
            <a:chExt cx="3292200" cy="572700"/>
          </a:xfrm>
        </p:grpSpPr>
        <p:sp>
          <p:nvSpPr>
            <p:cNvPr id="140" name="Google Shape;140;p30"/>
            <p:cNvSpPr/>
            <p:nvPr/>
          </p:nvSpPr>
          <p:spPr>
            <a:xfrm>
              <a:off x="16238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1</a:t>
              </a:r>
              <a:endParaRPr sz="3000" b="0" i="0" u="none" strike="noStrike" cap="none">
                <a:solidFill>
                  <a:srgbClr val="000000"/>
                </a:solidFill>
                <a:latin typeface="Arial"/>
                <a:ea typeface="Arial"/>
                <a:cs typeface="Arial"/>
                <a:sym typeface="Arial"/>
              </a:endParaRPr>
            </a:p>
          </p:txBody>
        </p:sp>
        <p:sp>
          <p:nvSpPr>
            <p:cNvPr id="141" name="Google Shape;141;p30"/>
            <p:cNvSpPr/>
            <p:nvPr/>
          </p:nvSpPr>
          <p:spPr>
            <a:xfrm>
              <a:off x="21725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2</a:t>
              </a:r>
              <a:endParaRPr sz="3000" b="0" i="0" u="none" strike="noStrike" cap="none">
                <a:solidFill>
                  <a:srgbClr val="000000"/>
                </a:solidFill>
                <a:latin typeface="Arial"/>
                <a:ea typeface="Arial"/>
                <a:cs typeface="Arial"/>
                <a:sym typeface="Arial"/>
              </a:endParaRPr>
            </a:p>
          </p:txBody>
        </p:sp>
        <p:sp>
          <p:nvSpPr>
            <p:cNvPr id="142" name="Google Shape;142;p30"/>
            <p:cNvSpPr/>
            <p:nvPr/>
          </p:nvSpPr>
          <p:spPr>
            <a:xfrm>
              <a:off x="27212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3</a:t>
              </a:r>
              <a:endParaRPr sz="3000" b="0" i="0" u="none" strike="noStrike" cap="none">
                <a:solidFill>
                  <a:srgbClr val="000000"/>
                </a:solidFill>
                <a:latin typeface="Arial"/>
                <a:ea typeface="Arial"/>
                <a:cs typeface="Arial"/>
                <a:sym typeface="Arial"/>
              </a:endParaRPr>
            </a:p>
          </p:txBody>
        </p:sp>
        <p:sp>
          <p:nvSpPr>
            <p:cNvPr id="143" name="Google Shape;143;p30"/>
            <p:cNvSpPr/>
            <p:nvPr/>
          </p:nvSpPr>
          <p:spPr>
            <a:xfrm>
              <a:off x="32699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4</a:t>
              </a:r>
              <a:endParaRPr sz="3000" b="0" i="0" u="none" strike="noStrike" cap="none">
                <a:solidFill>
                  <a:srgbClr val="000000"/>
                </a:solidFill>
                <a:latin typeface="Arial"/>
                <a:ea typeface="Arial"/>
                <a:cs typeface="Arial"/>
                <a:sym typeface="Arial"/>
              </a:endParaRPr>
            </a:p>
          </p:txBody>
        </p:sp>
        <p:sp>
          <p:nvSpPr>
            <p:cNvPr id="144" name="Google Shape;144;p30"/>
            <p:cNvSpPr/>
            <p:nvPr/>
          </p:nvSpPr>
          <p:spPr>
            <a:xfrm>
              <a:off x="38186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5</a:t>
              </a:r>
              <a:endParaRPr sz="3000" b="0" i="0" u="none" strike="noStrike" cap="none">
                <a:solidFill>
                  <a:srgbClr val="000000"/>
                </a:solidFill>
                <a:latin typeface="Arial"/>
                <a:ea typeface="Arial"/>
                <a:cs typeface="Arial"/>
                <a:sym typeface="Arial"/>
              </a:endParaRPr>
            </a:p>
          </p:txBody>
        </p:sp>
        <p:sp>
          <p:nvSpPr>
            <p:cNvPr id="145" name="Google Shape;145;p30"/>
            <p:cNvSpPr/>
            <p:nvPr/>
          </p:nvSpPr>
          <p:spPr>
            <a:xfrm>
              <a:off x="43673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6</a:t>
              </a:r>
              <a:endParaRPr sz="3000" b="0" i="0" u="none" strike="noStrike" cap="none">
                <a:solidFill>
                  <a:srgbClr val="000000"/>
                </a:solidFill>
                <a:latin typeface="Arial"/>
                <a:ea typeface="Arial"/>
                <a:cs typeface="Arial"/>
                <a:sym typeface="Arial"/>
              </a:endParaRPr>
            </a:p>
          </p:txBody>
        </p:sp>
      </p:grpSp>
      <p:grpSp>
        <p:nvGrpSpPr>
          <p:cNvPr id="146" name="Google Shape;146;p30"/>
          <p:cNvGrpSpPr/>
          <p:nvPr/>
        </p:nvGrpSpPr>
        <p:grpSpPr>
          <a:xfrm>
            <a:off x="2414629" y="1093154"/>
            <a:ext cx="4314757" cy="572700"/>
            <a:chOff x="1623800" y="1451425"/>
            <a:chExt cx="3292200" cy="572700"/>
          </a:xfrm>
        </p:grpSpPr>
        <p:sp>
          <p:nvSpPr>
            <p:cNvPr id="147" name="Google Shape;147;p30"/>
            <p:cNvSpPr/>
            <p:nvPr/>
          </p:nvSpPr>
          <p:spPr>
            <a:xfrm>
              <a:off x="16238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2</a:t>
              </a:r>
              <a:endParaRPr sz="3000" b="0" i="0" u="none" strike="noStrike" cap="none">
                <a:solidFill>
                  <a:srgbClr val="000000"/>
                </a:solidFill>
                <a:latin typeface="Arial"/>
                <a:ea typeface="Arial"/>
                <a:cs typeface="Arial"/>
                <a:sym typeface="Arial"/>
              </a:endParaRPr>
            </a:p>
          </p:txBody>
        </p:sp>
        <p:sp>
          <p:nvSpPr>
            <p:cNvPr id="148" name="Google Shape;148;p30"/>
            <p:cNvSpPr/>
            <p:nvPr/>
          </p:nvSpPr>
          <p:spPr>
            <a:xfrm>
              <a:off x="21725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5</a:t>
              </a:r>
              <a:endParaRPr sz="3000" b="0" i="0" u="none" strike="noStrike" cap="none">
                <a:solidFill>
                  <a:srgbClr val="000000"/>
                </a:solidFill>
                <a:latin typeface="Arial"/>
                <a:ea typeface="Arial"/>
                <a:cs typeface="Arial"/>
                <a:sym typeface="Arial"/>
              </a:endParaRPr>
            </a:p>
          </p:txBody>
        </p:sp>
        <p:sp>
          <p:nvSpPr>
            <p:cNvPr id="149" name="Google Shape;149;p30"/>
            <p:cNvSpPr/>
            <p:nvPr/>
          </p:nvSpPr>
          <p:spPr>
            <a:xfrm>
              <a:off x="27212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3</a:t>
              </a:r>
              <a:endParaRPr sz="3000" b="0" i="0" u="none" strike="noStrike" cap="none">
                <a:solidFill>
                  <a:srgbClr val="000000"/>
                </a:solidFill>
                <a:latin typeface="Arial"/>
                <a:ea typeface="Arial"/>
                <a:cs typeface="Arial"/>
                <a:sym typeface="Arial"/>
              </a:endParaRPr>
            </a:p>
          </p:txBody>
        </p:sp>
        <p:sp>
          <p:nvSpPr>
            <p:cNvPr id="150" name="Google Shape;150;p30"/>
            <p:cNvSpPr/>
            <p:nvPr/>
          </p:nvSpPr>
          <p:spPr>
            <a:xfrm>
              <a:off x="32699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1</a:t>
              </a:r>
              <a:endParaRPr sz="3000" b="0" i="0" u="none" strike="noStrike" cap="none">
                <a:solidFill>
                  <a:srgbClr val="000000"/>
                </a:solidFill>
                <a:latin typeface="Arial"/>
                <a:ea typeface="Arial"/>
                <a:cs typeface="Arial"/>
                <a:sym typeface="Arial"/>
              </a:endParaRPr>
            </a:p>
          </p:txBody>
        </p:sp>
        <p:sp>
          <p:nvSpPr>
            <p:cNvPr id="151" name="Google Shape;151;p30"/>
            <p:cNvSpPr/>
            <p:nvPr/>
          </p:nvSpPr>
          <p:spPr>
            <a:xfrm>
              <a:off x="38186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4</a:t>
              </a:r>
              <a:endParaRPr sz="3000" b="0" i="0" u="none" strike="noStrike" cap="none">
                <a:solidFill>
                  <a:srgbClr val="000000"/>
                </a:solidFill>
                <a:latin typeface="Arial"/>
                <a:ea typeface="Arial"/>
                <a:cs typeface="Arial"/>
                <a:sym typeface="Arial"/>
              </a:endParaRPr>
            </a:p>
          </p:txBody>
        </p:sp>
        <p:sp>
          <p:nvSpPr>
            <p:cNvPr id="152" name="Google Shape;152;p30"/>
            <p:cNvSpPr/>
            <p:nvPr/>
          </p:nvSpPr>
          <p:spPr>
            <a:xfrm>
              <a:off x="43673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6</a:t>
              </a:r>
              <a:endParaRPr sz="3000" b="0" i="0" u="none" strike="noStrike" cap="none">
                <a:solidFill>
                  <a:srgbClr val="000000"/>
                </a:solidFill>
                <a:latin typeface="Arial"/>
                <a:ea typeface="Arial"/>
                <a:cs typeface="Arial"/>
                <a:sym typeface="Arial"/>
              </a:endParaRPr>
            </a:p>
          </p:txBody>
        </p:sp>
      </p:grpSp>
      <p:grpSp>
        <p:nvGrpSpPr>
          <p:cNvPr id="153" name="Google Shape;153;p30"/>
          <p:cNvGrpSpPr/>
          <p:nvPr/>
        </p:nvGrpSpPr>
        <p:grpSpPr>
          <a:xfrm>
            <a:off x="2414616" y="2080179"/>
            <a:ext cx="4314757" cy="572700"/>
            <a:chOff x="311691" y="2211679"/>
            <a:chExt cx="4314757" cy="572700"/>
          </a:xfrm>
        </p:grpSpPr>
        <p:grpSp>
          <p:nvGrpSpPr>
            <p:cNvPr id="154" name="Google Shape;154;p30"/>
            <p:cNvGrpSpPr/>
            <p:nvPr/>
          </p:nvGrpSpPr>
          <p:grpSpPr>
            <a:xfrm>
              <a:off x="311691" y="2211679"/>
              <a:ext cx="4314757" cy="572700"/>
              <a:chOff x="1623800" y="1451425"/>
              <a:chExt cx="3292200" cy="572700"/>
            </a:xfrm>
          </p:grpSpPr>
          <p:sp>
            <p:nvSpPr>
              <p:cNvPr id="155" name="Google Shape;155;p30"/>
              <p:cNvSpPr/>
              <p:nvPr/>
            </p:nvSpPr>
            <p:spPr>
              <a:xfrm>
                <a:off x="16238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2</a:t>
                </a:r>
                <a:endParaRPr sz="3000" b="0" i="0" u="none" strike="noStrike" cap="none">
                  <a:solidFill>
                    <a:srgbClr val="000000"/>
                  </a:solidFill>
                  <a:latin typeface="Arial"/>
                  <a:ea typeface="Arial"/>
                  <a:cs typeface="Arial"/>
                  <a:sym typeface="Arial"/>
                </a:endParaRPr>
              </a:p>
            </p:txBody>
          </p:sp>
          <p:sp>
            <p:nvSpPr>
              <p:cNvPr id="156" name="Google Shape;156;p30"/>
              <p:cNvSpPr/>
              <p:nvPr/>
            </p:nvSpPr>
            <p:spPr>
              <a:xfrm>
                <a:off x="21725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1</a:t>
                </a:r>
                <a:endParaRPr sz="3000" b="0" i="0" u="none" strike="noStrike" cap="none">
                  <a:solidFill>
                    <a:srgbClr val="000000"/>
                  </a:solidFill>
                  <a:latin typeface="Arial"/>
                  <a:ea typeface="Arial"/>
                  <a:cs typeface="Arial"/>
                  <a:sym typeface="Arial"/>
                </a:endParaRPr>
              </a:p>
            </p:txBody>
          </p:sp>
          <p:sp>
            <p:nvSpPr>
              <p:cNvPr id="157" name="Google Shape;157;p30"/>
              <p:cNvSpPr/>
              <p:nvPr/>
            </p:nvSpPr>
            <p:spPr>
              <a:xfrm>
                <a:off x="27212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3</a:t>
                </a:r>
                <a:endParaRPr sz="3000" b="0" i="0" u="none" strike="noStrike" cap="none">
                  <a:solidFill>
                    <a:srgbClr val="000000"/>
                  </a:solidFill>
                  <a:latin typeface="Arial"/>
                  <a:ea typeface="Arial"/>
                  <a:cs typeface="Arial"/>
                  <a:sym typeface="Arial"/>
                </a:endParaRPr>
              </a:p>
            </p:txBody>
          </p:sp>
          <p:sp>
            <p:nvSpPr>
              <p:cNvPr id="158" name="Google Shape;158;p30"/>
              <p:cNvSpPr/>
              <p:nvPr/>
            </p:nvSpPr>
            <p:spPr>
              <a:xfrm>
                <a:off x="32699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5</a:t>
                </a:r>
                <a:endParaRPr sz="3000" b="0" i="0" u="none" strike="noStrike" cap="none">
                  <a:solidFill>
                    <a:srgbClr val="000000"/>
                  </a:solidFill>
                  <a:latin typeface="Arial"/>
                  <a:ea typeface="Arial"/>
                  <a:cs typeface="Arial"/>
                  <a:sym typeface="Arial"/>
                </a:endParaRPr>
              </a:p>
            </p:txBody>
          </p:sp>
          <p:sp>
            <p:nvSpPr>
              <p:cNvPr id="159" name="Google Shape;159;p30"/>
              <p:cNvSpPr/>
              <p:nvPr/>
            </p:nvSpPr>
            <p:spPr>
              <a:xfrm>
                <a:off x="38186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4</a:t>
                </a:r>
                <a:endParaRPr sz="3000" b="0" i="0" u="none" strike="noStrike" cap="none">
                  <a:solidFill>
                    <a:srgbClr val="000000"/>
                  </a:solidFill>
                  <a:latin typeface="Arial"/>
                  <a:ea typeface="Arial"/>
                  <a:cs typeface="Arial"/>
                  <a:sym typeface="Arial"/>
                </a:endParaRPr>
              </a:p>
            </p:txBody>
          </p:sp>
          <p:sp>
            <p:nvSpPr>
              <p:cNvPr id="160" name="Google Shape;160;p30"/>
              <p:cNvSpPr/>
              <p:nvPr/>
            </p:nvSpPr>
            <p:spPr>
              <a:xfrm>
                <a:off x="43673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6</a:t>
                </a:r>
                <a:endParaRPr sz="3000" b="0" i="0" u="none" strike="noStrike" cap="none">
                  <a:solidFill>
                    <a:srgbClr val="000000"/>
                  </a:solidFill>
                  <a:latin typeface="Arial"/>
                  <a:ea typeface="Arial"/>
                  <a:cs typeface="Arial"/>
                  <a:sym typeface="Arial"/>
                </a:endParaRPr>
              </a:p>
            </p:txBody>
          </p:sp>
        </p:grpSp>
        <p:cxnSp>
          <p:nvCxnSpPr>
            <p:cNvPr id="161" name="Google Shape;161;p30"/>
            <p:cNvCxnSpPr/>
            <p:nvPr/>
          </p:nvCxnSpPr>
          <p:spPr>
            <a:xfrm>
              <a:off x="2467425" y="2212275"/>
              <a:ext cx="0" cy="571500"/>
            </a:xfrm>
            <a:prstGeom prst="straightConnector1">
              <a:avLst/>
            </a:prstGeom>
            <a:noFill/>
            <a:ln w="114300" cap="flat" cmpd="sng">
              <a:solidFill>
                <a:srgbClr val="FF0000"/>
              </a:solidFill>
              <a:prstDash val="solid"/>
              <a:round/>
              <a:headEnd type="none" w="sm" len="sm"/>
              <a:tailEnd type="none" w="sm" len="sm"/>
            </a:ln>
          </p:spPr>
        </p:cxnSp>
      </p:grpSp>
      <p:sp>
        <p:nvSpPr>
          <p:cNvPr id="162" name="Google Shape;162;p30"/>
          <p:cNvSpPr/>
          <p:nvPr/>
        </p:nvSpPr>
        <p:spPr>
          <a:xfrm>
            <a:off x="4222800" y="1751850"/>
            <a:ext cx="698400" cy="281100"/>
          </a:xfrm>
          <a:prstGeom prst="downArrow">
            <a:avLst>
              <a:gd name="adj1" fmla="val 50000"/>
              <a:gd name="adj2" fmla="val 50000"/>
            </a:avLst>
          </a:prstGeom>
          <a:gradFill>
            <a:gsLst>
              <a:gs pos="0">
                <a:srgbClr val="8C8C8C"/>
              </a:gs>
              <a:gs pos="100000">
                <a:srgbClr val="404040"/>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63" name="Google Shape;163;p30"/>
          <p:cNvCxnSpPr>
            <a:stCxn id="156" idx="2"/>
            <a:endCxn id="164" idx="3"/>
          </p:cNvCxnSpPr>
          <p:nvPr/>
        </p:nvCxnSpPr>
        <p:spPr>
          <a:xfrm flipH="1">
            <a:off x="2373405" y="2652879"/>
            <a:ext cx="1119900" cy="227400"/>
          </a:xfrm>
          <a:prstGeom prst="straightConnector1">
            <a:avLst/>
          </a:prstGeom>
          <a:noFill/>
          <a:ln w="76200" cap="flat" cmpd="sng">
            <a:solidFill>
              <a:srgbClr val="666666"/>
            </a:solidFill>
            <a:prstDash val="solid"/>
            <a:round/>
            <a:headEnd type="none" w="sm" len="sm"/>
            <a:tailEnd type="triangle" w="med" len="med"/>
          </a:ln>
        </p:spPr>
      </p:cxnSp>
      <p:grpSp>
        <p:nvGrpSpPr>
          <p:cNvPr id="165" name="Google Shape;165;p30"/>
          <p:cNvGrpSpPr/>
          <p:nvPr/>
        </p:nvGrpSpPr>
        <p:grpSpPr>
          <a:xfrm>
            <a:off x="71375" y="1751850"/>
            <a:ext cx="2301900" cy="2256600"/>
            <a:chOff x="62200" y="1968500"/>
            <a:chExt cx="2301900" cy="2256600"/>
          </a:xfrm>
        </p:grpSpPr>
        <p:sp>
          <p:nvSpPr>
            <p:cNvPr id="164" name="Google Shape;164;p30"/>
            <p:cNvSpPr/>
            <p:nvPr/>
          </p:nvSpPr>
          <p:spPr>
            <a:xfrm>
              <a:off x="62200" y="1968500"/>
              <a:ext cx="2301900" cy="22566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6" name="Google Shape;166;p30"/>
            <p:cNvGrpSpPr/>
            <p:nvPr/>
          </p:nvGrpSpPr>
          <p:grpSpPr>
            <a:xfrm>
              <a:off x="134441" y="3432179"/>
              <a:ext cx="2157353" cy="572700"/>
              <a:chOff x="6066716" y="3897204"/>
              <a:chExt cx="2157353" cy="572700"/>
            </a:xfrm>
          </p:grpSpPr>
          <p:sp>
            <p:nvSpPr>
              <p:cNvPr id="167" name="Google Shape;167;p30"/>
              <p:cNvSpPr/>
              <p:nvPr/>
            </p:nvSpPr>
            <p:spPr>
              <a:xfrm>
                <a:off x="6066716"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1</a:t>
                </a:r>
                <a:endParaRPr sz="3000" b="0" i="0" u="none" strike="noStrike" cap="none">
                  <a:solidFill>
                    <a:srgbClr val="000000"/>
                  </a:solidFill>
                  <a:latin typeface="Arial"/>
                  <a:ea typeface="Arial"/>
                  <a:cs typeface="Arial"/>
                  <a:sym typeface="Arial"/>
                </a:endParaRPr>
              </a:p>
            </p:txBody>
          </p:sp>
          <p:sp>
            <p:nvSpPr>
              <p:cNvPr id="168" name="Google Shape;168;p30"/>
              <p:cNvSpPr/>
              <p:nvPr/>
            </p:nvSpPr>
            <p:spPr>
              <a:xfrm>
                <a:off x="6785842"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2</a:t>
                </a:r>
                <a:endParaRPr sz="3000" b="0" i="0" u="none" strike="noStrike" cap="none">
                  <a:solidFill>
                    <a:srgbClr val="000000"/>
                  </a:solidFill>
                  <a:latin typeface="Arial"/>
                  <a:ea typeface="Arial"/>
                  <a:cs typeface="Arial"/>
                  <a:sym typeface="Arial"/>
                </a:endParaRPr>
              </a:p>
            </p:txBody>
          </p:sp>
          <p:sp>
            <p:nvSpPr>
              <p:cNvPr id="169" name="Google Shape;169;p30"/>
              <p:cNvSpPr/>
              <p:nvPr/>
            </p:nvSpPr>
            <p:spPr>
              <a:xfrm>
                <a:off x="7504969"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3</a:t>
                </a:r>
                <a:endParaRPr sz="3000" b="0" i="0" u="none" strike="noStrike" cap="none">
                  <a:solidFill>
                    <a:srgbClr val="000000"/>
                  </a:solidFill>
                  <a:latin typeface="Arial"/>
                  <a:ea typeface="Arial"/>
                  <a:cs typeface="Arial"/>
                  <a:sym typeface="Arial"/>
                </a:endParaRPr>
              </a:p>
            </p:txBody>
          </p:sp>
        </p:grpSp>
        <p:grpSp>
          <p:nvGrpSpPr>
            <p:cNvPr id="170" name="Google Shape;170;p30"/>
            <p:cNvGrpSpPr/>
            <p:nvPr/>
          </p:nvGrpSpPr>
          <p:grpSpPr>
            <a:xfrm>
              <a:off x="134441" y="2649154"/>
              <a:ext cx="2157379" cy="572700"/>
              <a:chOff x="1623800" y="1451425"/>
              <a:chExt cx="1646100" cy="572700"/>
            </a:xfrm>
          </p:grpSpPr>
          <p:sp>
            <p:nvSpPr>
              <p:cNvPr id="171" name="Google Shape;171;p30"/>
              <p:cNvSpPr/>
              <p:nvPr/>
            </p:nvSpPr>
            <p:spPr>
              <a:xfrm>
                <a:off x="16238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2</a:t>
                </a:r>
                <a:endParaRPr sz="3000" b="0" i="0" u="none" strike="noStrike" cap="none">
                  <a:solidFill>
                    <a:srgbClr val="000000"/>
                  </a:solidFill>
                  <a:latin typeface="Arial"/>
                  <a:ea typeface="Arial"/>
                  <a:cs typeface="Arial"/>
                  <a:sym typeface="Arial"/>
                </a:endParaRPr>
              </a:p>
            </p:txBody>
          </p:sp>
          <p:sp>
            <p:nvSpPr>
              <p:cNvPr id="172" name="Google Shape;172;p30"/>
              <p:cNvSpPr/>
              <p:nvPr/>
            </p:nvSpPr>
            <p:spPr>
              <a:xfrm>
                <a:off x="21725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1</a:t>
                </a:r>
                <a:endParaRPr sz="3000" b="0" i="0" u="none" strike="noStrike" cap="none">
                  <a:solidFill>
                    <a:srgbClr val="000000"/>
                  </a:solidFill>
                  <a:latin typeface="Arial"/>
                  <a:ea typeface="Arial"/>
                  <a:cs typeface="Arial"/>
                  <a:sym typeface="Arial"/>
                </a:endParaRPr>
              </a:p>
            </p:txBody>
          </p:sp>
          <p:sp>
            <p:nvSpPr>
              <p:cNvPr id="173" name="Google Shape;173;p30"/>
              <p:cNvSpPr/>
              <p:nvPr/>
            </p:nvSpPr>
            <p:spPr>
              <a:xfrm>
                <a:off x="27212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3</a:t>
                </a:r>
                <a:endParaRPr sz="3000" b="0" i="0" u="none" strike="noStrike" cap="none">
                  <a:solidFill>
                    <a:srgbClr val="000000"/>
                  </a:solidFill>
                  <a:latin typeface="Arial"/>
                  <a:ea typeface="Arial"/>
                  <a:cs typeface="Arial"/>
                  <a:sym typeface="Arial"/>
                </a:endParaRPr>
              </a:p>
            </p:txBody>
          </p:sp>
        </p:grpSp>
        <p:sp>
          <p:nvSpPr>
            <p:cNvPr id="174" name="Google Shape;174;p30"/>
            <p:cNvSpPr/>
            <p:nvPr/>
          </p:nvSpPr>
          <p:spPr>
            <a:xfrm>
              <a:off x="863925" y="3229150"/>
              <a:ext cx="698400" cy="281100"/>
            </a:xfrm>
            <a:prstGeom prst="downArrow">
              <a:avLst>
                <a:gd name="adj1" fmla="val 50000"/>
                <a:gd name="adj2" fmla="val 50000"/>
              </a:avLst>
            </a:prstGeom>
            <a:gradFill>
              <a:gsLst>
                <a:gs pos="0">
                  <a:srgbClr val="8C8C8C"/>
                </a:gs>
                <a:gs pos="100000">
                  <a:srgbClr val="404040"/>
                </a:gs>
              </a:gsLst>
              <a:lin ang="5400012" scaled="0"/>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30"/>
            <p:cNvSpPr txBox="1"/>
            <p:nvPr/>
          </p:nvSpPr>
          <p:spPr>
            <a:xfrm>
              <a:off x="275950" y="2144525"/>
              <a:ext cx="1874400" cy="444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ja" sz="3500" b="0" i="0" u="none" strike="noStrike" cap="none">
                  <a:solidFill>
                    <a:schemeClr val="dk2"/>
                  </a:solidFill>
                  <a:latin typeface="Arial"/>
                  <a:ea typeface="Arial"/>
                  <a:cs typeface="Arial"/>
                  <a:sym typeface="Arial"/>
                </a:rPr>
                <a:t>Ractor1</a:t>
              </a:r>
              <a:endParaRPr sz="3500" b="0" i="0" u="none" strike="noStrike" cap="none">
                <a:solidFill>
                  <a:schemeClr val="dk2"/>
                </a:solidFill>
                <a:latin typeface="Arial"/>
                <a:ea typeface="Arial"/>
                <a:cs typeface="Arial"/>
                <a:sym typeface="Arial"/>
              </a:endParaRPr>
            </a:p>
          </p:txBody>
        </p:sp>
      </p:grpSp>
      <p:cxnSp>
        <p:nvCxnSpPr>
          <p:cNvPr id="176" name="Google Shape;176;p30"/>
          <p:cNvCxnSpPr>
            <a:stCxn id="164" idx="2"/>
            <a:endCxn id="140" idx="1"/>
          </p:cNvCxnSpPr>
          <p:nvPr/>
        </p:nvCxnSpPr>
        <p:spPr>
          <a:xfrm>
            <a:off x="1222325" y="4008450"/>
            <a:ext cx="1192200" cy="368400"/>
          </a:xfrm>
          <a:prstGeom prst="straightConnector1">
            <a:avLst/>
          </a:prstGeom>
          <a:noFill/>
          <a:ln w="76200" cap="flat" cmpd="sng">
            <a:solidFill>
              <a:srgbClr val="666666"/>
            </a:solidFill>
            <a:prstDash val="solid"/>
            <a:round/>
            <a:headEnd type="none" w="sm" len="sm"/>
            <a:tailEnd type="triangle" w="med" len="med"/>
          </a:ln>
        </p:spPr>
      </p:cxnSp>
      <p:grpSp>
        <p:nvGrpSpPr>
          <p:cNvPr id="177" name="Google Shape;177;p30"/>
          <p:cNvGrpSpPr/>
          <p:nvPr/>
        </p:nvGrpSpPr>
        <p:grpSpPr>
          <a:xfrm>
            <a:off x="6770725" y="1751850"/>
            <a:ext cx="2301900" cy="2256600"/>
            <a:chOff x="62200" y="1968500"/>
            <a:chExt cx="2301900" cy="2256600"/>
          </a:xfrm>
        </p:grpSpPr>
        <p:sp>
          <p:nvSpPr>
            <p:cNvPr id="178" name="Google Shape;178;p30"/>
            <p:cNvSpPr/>
            <p:nvPr/>
          </p:nvSpPr>
          <p:spPr>
            <a:xfrm>
              <a:off x="62200" y="1968500"/>
              <a:ext cx="2301900" cy="2256600"/>
            </a:xfrm>
            <a:prstGeom prst="roundRect">
              <a:avLst>
                <a:gd name="adj" fmla="val 16667"/>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 name="Google Shape;179;p30"/>
            <p:cNvGrpSpPr/>
            <p:nvPr/>
          </p:nvGrpSpPr>
          <p:grpSpPr>
            <a:xfrm>
              <a:off x="134441" y="3432179"/>
              <a:ext cx="2157353" cy="572700"/>
              <a:chOff x="6066716" y="3897204"/>
              <a:chExt cx="2157353" cy="572700"/>
            </a:xfrm>
          </p:grpSpPr>
          <p:sp>
            <p:nvSpPr>
              <p:cNvPr id="180" name="Google Shape;180;p30"/>
              <p:cNvSpPr/>
              <p:nvPr/>
            </p:nvSpPr>
            <p:spPr>
              <a:xfrm>
                <a:off x="6066716"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4</a:t>
                </a:r>
                <a:endParaRPr sz="3000" b="0" i="0" u="none" strike="noStrike" cap="none">
                  <a:solidFill>
                    <a:srgbClr val="000000"/>
                  </a:solidFill>
                  <a:latin typeface="Arial"/>
                  <a:ea typeface="Arial"/>
                  <a:cs typeface="Arial"/>
                  <a:sym typeface="Arial"/>
                </a:endParaRPr>
              </a:p>
            </p:txBody>
          </p:sp>
          <p:sp>
            <p:nvSpPr>
              <p:cNvPr id="181" name="Google Shape;181;p30"/>
              <p:cNvSpPr/>
              <p:nvPr/>
            </p:nvSpPr>
            <p:spPr>
              <a:xfrm>
                <a:off x="6785842"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5</a:t>
                </a:r>
                <a:endParaRPr sz="3000" b="0" i="0" u="none" strike="noStrike" cap="none">
                  <a:solidFill>
                    <a:srgbClr val="000000"/>
                  </a:solidFill>
                  <a:latin typeface="Arial"/>
                  <a:ea typeface="Arial"/>
                  <a:cs typeface="Arial"/>
                  <a:sym typeface="Arial"/>
                </a:endParaRPr>
              </a:p>
            </p:txBody>
          </p:sp>
          <p:sp>
            <p:nvSpPr>
              <p:cNvPr id="182" name="Google Shape;182;p30"/>
              <p:cNvSpPr/>
              <p:nvPr/>
            </p:nvSpPr>
            <p:spPr>
              <a:xfrm>
                <a:off x="7504969" y="3897204"/>
                <a:ext cx="7191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6</a:t>
                </a:r>
                <a:endParaRPr sz="3000" b="0" i="0" u="none" strike="noStrike" cap="none">
                  <a:solidFill>
                    <a:srgbClr val="000000"/>
                  </a:solidFill>
                  <a:latin typeface="Arial"/>
                  <a:ea typeface="Arial"/>
                  <a:cs typeface="Arial"/>
                  <a:sym typeface="Arial"/>
                </a:endParaRPr>
              </a:p>
            </p:txBody>
          </p:sp>
        </p:grpSp>
        <p:grpSp>
          <p:nvGrpSpPr>
            <p:cNvPr id="183" name="Google Shape;183;p30"/>
            <p:cNvGrpSpPr/>
            <p:nvPr/>
          </p:nvGrpSpPr>
          <p:grpSpPr>
            <a:xfrm>
              <a:off x="134441" y="2649154"/>
              <a:ext cx="2157379" cy="572700"/>
              <a:chOff x="1623800" y="1451425"/>
              <a:chExt cx="1646100" cy="572700"/>
            </a:xfrm>
          </p:grpSpPr>
          <p:sp>
            <p:nvSpPr>
              <p:cNvPr id="184" name="Google Shape;184;p30"/>
              <p:cNvSpPr/>
              <p:nvPr/>
            </p:nvSpPr>
            <p:spPr>
              <a:xfrm>
                <a:off x="16238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5</a:t>
                </a:r>
                <a:endParaRPr sz="3000" b="0" i="0" u="none" strike="noStrike" cap="none">
                  <a:solidFill>
                    <a:srgbClr val="000000"/>
                  </a:solidFill>
                  <a:latin typeface="Arial"/>
                  <a:ea typeface="Arial"/>
                  <a:cs typeface="Arial"/>
                  <a:sym typeface="Arial"/>
                </a:endParaRPr>
              </a:p>
            </p:txBody>
          </p:sp>
          <p:sp>
            <p:nvSpPr>
              <p:cNvPr id="185" name="Google Shape;185;p30"/>
              <p:cNvSpPr/>
              <p:nvPr/>
            </p:nvSpPr>
            <p:spPr>
              <a:xfrm>
                <a:off x="21725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4</a:t>
                </a:r>
                <a:endParaRPr sz="3000" b="0" i="0" u="none" strike="noStrike" cap="none">
                  <a:solidFill>
                    <a:srgbClr val="000000"/>
                  </a:solidFill>
                  <a:latin typeface="Arial"/>
                  <a:ea typeface="Arial"/>
                  <a:cs typeface="Arial"/>
                  <a:sym typeface="Arial"/>
                </a:endParaRPr>
              </a:p>
            </p:txBody>
          </p:sp>
          <p:sp>
            <p:nvSpPr>
              <p:cNvPr id="186" name="Google Shape;186;p30"/>
              <p:cNvSpPr/>
              <p:nvPr/>
            </p:nvSpPr>
            <p:spPr>
              <a:xfrm>
                <a:off x="2721200" y="1451425"/>
                <a:ext cx="548700" cy="5727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000"/>
                  <a:buFont typeface="Arial"/>
                  <a:buNone/>
                </a:pPr>
                <a:r>
                  <a:rPr lang="ja" sz="3000" b="0" i="0" u="none" strike="noStrike" cap="none">
                    <a:solidFill>
                      <a:srgbClr val="000000"/>
                    </a:solidFill>
                    <a:latin typeface="Arial"/>
                    <a:ea typeface="Arial"/>
                    <a:cs typeface="Arial"/>
                    <a:sym typeface="Arial"/>
                  </a:rPr>
                  <a:t>6</a:t>
                </a:r>
                <a:endParaRPr sz="3000" b="0" i="0" u="none" strike="noStrike" cap="none">
                  <a:solidFill>
                    <a:srgbClr val="000000"/>
                  </a:solidFill>
                  <a:latin typeface="Arial"/>
                  <a:ea typeface="Arial"/>
                  <a:cs typeface="Arial"/>
                  <a:sym typeface="Arial"/>
                </a:endParaRPr>
              </a:p>
            </p:txBody>
          </p:sp>
        </p:grpSp>
        <p:sp>
          <p:nvSpPr>
            <p:cNvPr id="187" name="Google Shape;187;p30"/>
            <p:cNvSpPr/>
            <p:nvPr/>
          </p:nvSpPr>
          <p:spPr>
            <a:xfrm>
              <a:off x="863925" y="3229150"/>
              <a:ext cx="698400" cy="281100"/>
            </a:xfrm>
            <a:prstGeom prst="downArrow">
              <a:avLst>
                <a:gd name="adj1" fmla="val 50000"/>
                <a:gd name="adj2" fmla="val 50000"/>
              </a:avLst>
            </a:prstGeom>
            <a:gradFill>
              <a:gsLst>
                <a:gs pos="0">
                  <a:srgbClr val="696969"/>
                </a:gs>
                <a:gs pos="100000">
                  <a:srgbClr val="1D1D1D"/>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30"/>
            <p:cNvSpPr txBox="1"/>
            <p:nvPr/>
          </p:nvSpPr>
          <p:spPr>
            <a:xfrm>
              <a:off x="275950" y="2144525"/>
              <a:ext cx="1874400" cy="444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500"/>
                <a:buFont typeface="Arial"/>
                <a:buNone/>
              </a:pPr>
              <a:r>
                <a:rPr lang="ja" sz="3500" b="0" i="0" u="none" strike="noStrike" cap="none">
                  <a:solidFill>
                    <a:schemeClr val="dk2"/>
                  </a:solidFill>
                  <a:latin typeface="Arial"/>
                  <a:ea typeface="Arial"/>
                  <a:cs typeface="Arial"/>
                  <a:sym typeface="Arial"/>
                </a:rPr>
                <a:t>Ractor2</a:t>
              </a:r>
              <a:endParaRPr sz="3500" b="0" i="0" u="none" strike="noStrike" cap="none">
                <a:solidFill>
                  <a:schemeClr val="dk2"/>
                </a:solidFill>
                <a:latin typeface="Arial"/>
                <a:ea typeface="Arial"/>
                <a:cs typeface="Arial"/>
                <a:sym typeface="Arial"/>
              </a:endParaRPr>
            </a:p>
          </p:txBody>
        </p:sp>
      </p:grpSp>
      <p:cxnSp>
        <p:nvCxnSpPr>
          <p:cNvPr id="189" name="Google Shape;189;p30"/>
          <p:cNvCxnSpPr>
            <a:stCxn id="159" idx="2"/>
            <a:endCxn id="178" idx="1"/>
          </p:cNvCxnSpPr>
          <p:nvPr/>
        </p:nvCxnSpPr>
        <p:spPr>
          <a:xfrm>
            <a:off x="5650684" y="2652879"/>
            <a:ext cx="1119900" cy="227400"/>
          </a:xfrm>
          <a:prstGeom prst="straightConnector1">
            <a:avLst/>
          </a:prstGeom>
          <a:noFill/>
          <a:ln w="76200" cap="flat" cmpd="sng">
            <a:solidFill>
              <a:srgbClr val="666666"/>
            </a:solidFill>
            <a:prstDash val="solid"/>
            <a:round/>
            <a:headEnd type="none" w="sm" len="sm"/>
            <a:tailEnd type="triangle" w="med" len="med"/>
          </a:ln>
        </p:spPr>
      </p:cxnSp>
      <p:cxnSp>
        <p:nvCxnSpPr>
          <p:cNvPr id="190" name="Google Shape;190;p30"/>
          <p:cNvCxnSpPr>
            <a:stCxn id="178" idx="2"/>
            <a:endCxn id="145" idx="3"/>
          </p:cNvCxnSpPr>
          <p:nvPr/>
        </p:nvCxnSpPr>
        <p:spPr>
          <a:xfrm flipH="1">
            <a:off x="6729475" y="4008450"/>
            <a:ext cx="1192200" cy="368400"/>
          </a:xfrm>
          <a:prstGeom prst="straightConnector1">
            <a:avLst/>
          </a:prstGeom>
          <a:noFill/>
          <a:ln w="76200" cap="flat" cmpd="sng">
            <a:solidFill>
              <a:srgbClr val="666666"/>
            </a:solidFill>
            <a:prstDash val="solid"/>
            <a:round/>
            <a:headEnd type="none" w="sm" len="sm"/>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7</a:t>
            </a:fld>
            <a:endParaRPr/>
          </a:p>
        </p:txBody>
      </p:sp>
      <p:sp>
        <p:nvSpPr>
          <p:cNvPr id="196" name="Google Shape;196;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Ractorによるバブルソート実験</a:t>
            </a:r>
            <a:endParaRPr sz="3600" b="1"/>
          </a:p>
        </p:txBody>
      </p:sp>
      <p:sp>
        <p:nvSpPr>
          <p:cNvPr id="197" name="Google Shape;197;p31"/>
          <p:cNvSpPr txBox="1">
            <a:spLocks noGrp="1"/>
          </p:cNvSpPr>
          <p:nvPr>
            <p:ph type="body" idx="1"/>
          </p:nvPr>
        </p:nvSpPr>
        <p:spPr>
          <a:xfrm>
            <a:off x="122842" y="1246825"/>
            <a:ext cx="8898316" cy="3416400"/>
          </a:xfrm>
          <a:prstGeom prst="rect">
            <a:avLst/>
          </a:prstGeom>
          <a:noFill/>
          <a:ln>
            <a:noFill/>
          </a:ln>
        </p:spPr>
        <p:txBody>
          <a:bodyPr spcFirstLastPara="1" wrap="square" lIns="91425" tIns="91425" rIns="91425" bIns="91425" anchor="ctr" anchorCtr="0">
            <a:normAutofit fontScale="92500" lnSpcReduction="20000"/>
          </a:bodyPr>
          <a:lstStyle/>
          <a:p>
            <a:pPr marL="457200" lvl="0" indent="-457200" algn="l" rtl="0">
              <a:lnSpc>
                <a:spcPct val="115000"/>
              </a:lnSpc>
              <a:spcBef>
                <a:spcPts val="0"/>
              </a:spcBef>
              <a:spcAft>
                <a:spcPts val="0"/>
              </a:spcAft>
              <a:buSzPts val="3600"/>
              <a:buChar char="●"/>
            </a:pPr>
            <a:r>
              <a:rPr lang="en-US" altLang="ja" sz="3600" dirty="0"/>
              <a:t>C</a:t>
            </a:r>
            <a:r>
              <a:rPr lang="ja" altLang="en-US" sz="3600" dirty="0"/>
              <a:t>言語</a:t>
            </a:r>
            <a:r>
              <a:rPr lang="en-US" altLang="ja" sz="3600" dirty="0"/>
              <a:t> MPI: </a:t>
            </a:r>
            <a:r>
              <a:rPr lang="ja" altLang="en-US" sz="3600" dirty="0"/>
              <a:t>約</a:t>
            </a:r>
            <a:r>
              <a:rPr lang="en-US" altLang="ja" sz="3600" dirty="0"/>
              <a:t>4</a:t>
            </a:r>
            <a:r>
              <a:rPr lang="ja" altLang="en-US" sz="3600" dirty="0"/>
              <a:t>倍</a:t>
            </a:r>
            <a:r>
              <a:rPr lang="en-US" altLang="ja" sz="3600" dirty="0"/>
              <a:t>, Ruby Ractor: </a:t>
            </a:r>
            <a:r>
              <a:rPr lang="ja" altLang="en-US" sz="3600" dirty="0"/>
              <a:t>約</a:t>
            </a:r>
            <a:r>
              <a:rPr lang="en-US" altLang="ja" sz="3600" dirty="0"/>
              <a:t>2.8</a:t>
            </a:r>
            <a:r>
              <a:rPr lang="ja" altLang="en-US" sz="3600" dirty="0"/>
              <a:t>倍</a:t>
            </a:r>
            <a:endParaRPr lang="en-US" altLang="ja" sz="3600" dirty="0"/>
          </a:p>
          <a:p>
            <a:pPr marL="457200" lvl="0" indent="-457200" algn="l" rtl="0">
              <a:lnSpc>
                <a:spcPct val="115000"/>
              </a:lnSpc>
              <a:spcBef>
                <a:spcPts val="0"/>
              </a:spcBef>
              <a:spcAft>
                <a:spcPts val="0"/>
              </a:spcAft>
              <a:buSzPts val="3600"/>
              <a:buChar char="●"/>
            </a:pPr>
            <a:r>
              <a:rPr lang="ja" sz="3600" dirty="0"/>
              <a:t>原因</a:t>
            </a:r>
            <a:endParaRPr lang="ja-JP" altLang="en-US" sz="3600"/>
          </a:p>
          <a:p>
            <a:pPr marL="914400" lvl="1" indent="-457200" algn="l" rtl="0">
              <a:lnSpc>
                <a:spcPct val="115000"/>
              </a:lnSpc>
              <a:spcBef>
                <a:spcPts val="0"/>
              </a:spcBef>
              <a:spcAft>
                <a:spcPts val="0"/>
              </a:spcAft>
              <a:buSzPts val="3600"/>
              <a:buChar char="○"/>
            </a:pPr>
            <a:r>
              <a:rPr lang="ja-JP" altLang="en-US" sz="3600"/>
              <a:t>メモリ再配置の頻発</a:t>
            </a:r>
            <a:endParaRPr lang="en-US" altLang="ja-JP" sz="3600" dirty="0"/>
          </a:p>
          <a:p>
            <a:pPr marL="914400" lvl="1" indent="-457200" algn="l" rtl="0">
              <a:lnSpc>
                <a:spcPct val="115000"/>
              </a:lnSpc>
              <a:spcBef>
                <a:spcPts val="0"/>
              </a:spcBef>
              <a:spcAft>
                <a:spcPts val="0"/>
              </a:spcAft>
              <a:buSzPts val="3600"/>
              <a:buChar char="○"/>
            </a:pPr>
            <a:r>
              <a:rPr lang="ja-JP" altLang="en-US" sz="3600"/>
              <a:t>共通の配列要素アクセス時の排他制御</a:t>
            </a:r>
          </a:p>
          <a:p>
            <a:pPr marL="0" lvl="0" indent="0" algn="l" rtl="0">
              <a:lnSpc>
                <a:spcPct val="115000"/>
              </a:lnSpc>
              <a:spcBef>
                <a:spcPts val="1200"/>
              </a:spcBef>
              <a:spcAft>
                <a:spcPts val="0"/>
              </a:spcAft>
              <a:buSzPts val="1800"/>
              <a:buNone/>
            </a:pPr>
            <a:endParaRPr lang="ja-JP" altLang="en-US" sz="3600"/>
          </a:p>
          <a:p>
            <a:pPr marL="457200" lvl="0" indent="-457200" algn="l" rtl="0">
              <a:lnSpc>
                <a:spcPct val="115000"/>
              </a:lnSpc>
              <a:spcBef>
                <a:spcPts val="1200"/>
              </a:spcBef>
              <a:spcAft>
                <a:spcPts val="0"/>
              </a:spcAft>
              <a:buSzPts val="3600"/>
              <a:buChar char="●"/>
            </a:pPr>
            <a:r>
              <a:rPr lang="ja-JP" altLang="en-US" sz="3600"/>
              <a:t>ユーザ側の記述の工夫で避けるのは難しい</a:t>
            </a:r>
            <a:endParaRPr lang="ja-JP" altLang="en-US" sz="3600" dirty="0"/>
          </a:p>
        </p:txBody>
      </p:sp>
      <p:sp>
        <p:nvSpPr>
          <p:cNvPr id="198" name="Google Shape;198;p31"/>
          <p:cNvSpPr/>
          <p:nvPr/>
        </p:nvSpPr>
        <p:spPr>
          <a:xfrm>
            <a:off x="1111680" y="3370789"/>
            <a:ext cx="905400" cy="642000"/>
          </a:xfrm>
          <a:prstGeom prst="downArrow">
            <a:avLst>
              <a:gd name="adj1" fmla="val 50000"/>
              <a:gd name="adj2" fmla="val 50000"/>
            </a:avLst>
          </a:prstGeom>
          <a:gradFill>
            <a:gsLst>
              <a:gs pos="0">
                <a:srgbClr val="DDDDDD"/>
              </a:gs>
              <a:gs pos="100000">
                <a:srgbClr val="919191"/>
              </a:gs>
            </a:gsLst>
            <a:path path="circle">
              <a:fillToRect l="50000" t="50000" r="50000" b="50000"/>
            </a:path>
            <a:tileRect/>
          </a:gra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JP" altLang="en-US" sz="3600" b="1"/>
              <a:t>提案</a:t>
            </a:r>
            <a:endParaRPr sz="3600" b="1" dirty="0"/>
          </a:p>
        </p:txBody>
      </p:sp>
      <p:sp>
        <p:nvSpPr>
          <p:cNvPr id="204" name="Google Shape;204;p32"/>
          <p:cNvSpPr txBox="1">
            <a:spLocks noGrp="1"/>
          </p:cNvSpPr>
          <p:nvPr>
            <p:ph type="body" idx="1"/>
          </p:nvPr>
        </p:nvSpPr>
        <p:spPr>
          <a:xfrm>
            <a:off x="247950" y="874860"/>
            <a:ext cx="8645250" cy="3991500"/>
          </a:xfrm>
          <a:prstGeom prst="rect">
            <a:avLst/>
          </a:prstGeom>
          <a:noFill/>
          <a:ln>
            <a:noFill/>
          </a:ln>
        </p:spPr>
        <p:txBody>
          <a:bodyPr spcFirstLastPara="1" wrap="square" lIns="91425" tIns="91425" rIns="91425" bIns="91425" anchor="ctr" anchorCtr="0">
            <a:normAutofit/>
          </a:bodyPr>
          <a:lstStyle/>
          <a:p>
            <a:pPr marL="457200" lvl="0" indent="-444500" algn="l" rtl="0">
              <a:lnSpc>
                <a:spcPct val="115000"/>
              </a:lnSpc>
              <a:spcBef>
                <a:spcPts val="0"/>
              </a:spcBef>
              <a:spcAft>
                <a:spcPts val="0"/>
              </a:spcAft>
              <a:buSzPts val="3400"/>
              <a:buChar char="●"/>
            </a:pPr>
            <a:r>
              <a:rPr lang="en" altLang="ja-JP" sz="3200" dirty="0"/>
              <a:t>Ractor</a:t>
            </a:r>
            <a:r>
              <a:rPr lang="ja-JP" altLang="en-US" sz="3200"/>
              <a:t>は今後も改善され</a:t>
            </a:r>
            <a:br>
              <a:rPr lang="en-US" altLang="ja-JP" sz="3200" dirty="0"/>
            </a:br>
            <a:r>
              <a:rPr lang="ja-JP" altLang="en-US" sz="3200"/>
              <a:t>将来的な発展に期待</a:t>
            </a:r>
          </a:p>
          <a:p>
            <a:pPr marL="457200" lvl="0" indent="-444500" algn="l" rtl="0">
              <a:lnSpc>
                <a:spcPct val="115000"/>
              </a:lnSpc>
              <a:spcBef>
                <a:spcPts val="0"/>
              </a:spcBef>
              <a:spcAft>
                <a:spcPts val="0"/>
              </a:spcAft>
              <a:buSzPts val="3400"/>
              <a:buChar char="●"/>
            </a:pPr>
            <a:endParaRPr lang="ja-JP" altLang="en-US" sz="3200"/>
          </a:p>
          <a:p>
            <a:pPr marL="457200" lvl="0" indent="-444500" algn="l" rtl="0">
              <a:lnSpc>
                <a:spcPct val="115000"/>
              </a:lnSpc>
              <a:spcBef>
                <a:spcPts val="0"/>
              </a:spcBef>
              <a:spcAft>
                <a:spcPts val="0"/>
              </a:spcAft>
              <a:buSzPts val="3400"/>
              <a:buChar char="●"/>
            </a:pPr>
            <a:r>
              <a:rPr lang="ja-JP" altLang="en-US" sz="3200"/>
              <a:t>より扱いやすくするため</a:t>
            </a:r>
            <a:br>
              <a:rPr lang="en-US" altLang="ja-JP" sz="3200" dirty="0"/>
            </a:br>
            <a:r>
              <a:rPr lang="en-US" altLang="ja-JP" sz="3200" dirty="0"/>
              <a:t>Rubocop</a:t>
            </a:r>
            <a:r>
              <a:rPr lang="ja-JP" altLang="en-US" sz="3200"/>
              <a:t>を活用し</a:t>
            </a:r>
            <a:r>
              <a:rPr lang="en" altLang="ja-JP" sz="3200" dirty="0"/>
              <a:t>Ractor</a:t>
            </a:r>
            <a:r>
              <a:rPr lang="ja-JP" altLang="en-US" sz="3200"/>
              <a:t>の記述支援を提案</a:t>
            </a:r>
            <a:endParaRPr lang="ja-JP" altLang="en-US" sz="3200" dirty="0"/>
          </a:p>
        </p:txBody>
      </p:sp>
      <p:sp>
        <p:nvSpPr>
          <p:cNvPr id="205" name="Google Shape;205;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ja" sz="3600" b="1"/>
              <a:t>静的解析ツールRubocopとは</a:t>
            </a:r>
            <a:endParaRPr sz="3600"/>
          </a:p>
        </p:txBody>
      </p:sp>
      <p:sp>
        <p:nvSpPr>
          <p:cNvPr id="211" name="Google Shape;211;p33"/>
          <p:cNvSpPr txBox="1">
            <a:spLocks noGrp="1"/>
          </p:cNvSpPr>
          <p:nvPr>
            <p:ph type="body" idx="1"/>
          </p:nvPr>
        </p:nvSpPr>
        <p:spPr>
          <a:xfrm>
            <a:off x="311700" y="1132275"/>
            <a:ext cx="8520600" cy="3416400"/>
          </a:xfrm>
          <a:prstGeom prst="rect">
            <a:avLst/>
          </a:prstGeom>
          <a:noFill/>
          <a:ln>
            <a:noFill/>
          </a:ln>
        </p:spPr>
        <p:txBody>
          <a:bodyPr spcFirstLastPara="1" wrap="square" lIns="91425" tIns="91425" rIns="91425" bIns="91425" anchor="ctr" anchorCtr="0">
            <a:normAutofit fontScale="92500" lnSpcReduction="10000"/>
          </a:bodyPr>
          <a:lstStyle/>
          <a:p>
            <a:pPr marL="457200" lvl="0" indent="-444500" algn="l" rtl="0">
              <a:lnSpc>
                <a:spcPct val="115000"/>
              </a:lnSpc>
              <a:spcBef>
                <a:spcPts val="0"/>
              </a:spcBef>
              <a:spcAft>
                <a:spcPts val="0"/>
              </a:spcAft>
              <a:buSzPts val="3400"/>
              <a:buChar char="●"/>
            </a:pPr>
            <a:r>
              <a:rPr lang="ja" sz="3400" dirty="0"/>
              <a:t>Rubyのライブラリ</a:t>
            </a:r>
            <a:endParaRPr sz="3400" dirty="0"/>
          </a:p>
          <a:p>
            <a:pPr marL="914400" lvl="1" indent="-444500" algn="l" rtl="0">
              <a:lnSpc>
                <a:spcPct val="115000"/>
              </a:lnSpc>
              <a:spcBef>
                <a:spcPts val="0"/>
              </a:spcBef>
              <a:spcAft>
                <a:spcPts val="0"/>
              </a:spcAft>
              <a:buSzPts val="3400"/>
              <a:buChar char="○"/>
            </a:pPr>
            <a:r>
              <a:rPr lang="ja" sz="3400" dirty="0"/>
              <a:t>静的コード解析</a:t>
            </a:r>
            <a:endParaRPr sz="3400" dirty="0"/>
          </a:p>
          <a:p>
            <a:pPr marL="914400" lvl="1" indent="-444500" algn="l" rtl="0">
              <a:lnSpc>
                <a:spcPct val="115000"/>
              </a:lnSpc>
              <a:spcBef>
                <a:spcPts val="0"/>
              </a:spcBef>
              <a:spcAft>
                <a:spcPts val="0"/>
              </a:spcAft>
              <a:buSzPts val="3400"/>
              <a:buChar char="○"/>
            </a:pPr>
            <a:r>
              <a:rPr lang="ja" sz="3400" dirty="0"/>
              <a:t>コードフォーマッタ</a:t>
            </a:r>
            <a:endParaRPr sz="3400" dirty="0"/>
          </a:p>
          <a:p>
            <a:pPr marL="457200" lvl="0" indent="-444500" algn="l" rtl="0">
              <a:lnSpc>
                <a:spcPct val="115000"/>
              </a:lnSpc>
              <a:spcBef>
                <a:spcPts val="0"/>
              </a:spcBef>
              <a:spcAft>
                <a:spcPts val="0"/>
              </a:spcAft>
              <a:buSzPts val="3400"/>
              <a:buChar char="●"/>
            </a:pPr>
            <a:r>
              <a:rPr lang="ja" sz="3400" dirty="0"/>
              <a:t>以下の利点から、導入事例は多数</a:t>
            </a:r>
            <a:endParaRPr sz="3400" dirty="0"/>
          </a:p>
          <a:p>
            <a:pPr marL="914400" lvl="1" indent="-444500" algn="l" rtl="0">
              <a:lnSpc>
                <a:spcPct val="115000"/>
              </a:lnSpc>
              <a:spcBef>
                <a:spcPts val="0"/>
              </a:spcBef>
              <a:spcAft>
                <a:spcPts val="0"/>
              </a:spcAft>
              <a:buSzPts val="3400"/>
              <a:buChar char="○"/>
            </a:pPr>
            <a:r>
              <a:rPr lang="ja" sz="3400" dirty="0"/>
              <a:t>複数人での開発にて記述を統一</a:t>
            </a:r>
            <a:endParaRPr sz="3400" dirty="0"/>
          </a:p>
          <a:p>
            <a:pPr marL="914400" lvl="1" indent="-444500" algn="l" rtl="0">
              <a:lnSpc>
                <a:spcPct val="115000"/>
              </a:lnSpc>
              <a:spcBef>
                <a:spcPts val="0"/>
              </a:spcBef>
              <a:spcAft>
                <a:spcPts val="0"/>
              </a:spcAft>
              <a:buSzPts val="3400"/>
              <a:buChar char="○"/>
            </a:pPr>
            <a:r>
              <a:rPr lang="ja" sz="3400" dirty="0"/>
              <a:t>早い段階でエラーやバグを発見</a:t>
            </a:r>
            <a:endParaRPr sz="3400" dirty="0"/>
          </a:p>
        </p:txBody>
      </p:sp>
      <p:sp>
        <p:nvSpPr>
          <p:cNvPr id="212" name="Google Shape;212;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US" altLang="ja"/>
              <a:t>9</a:t>
            </a:f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4645</TotalTime>
  <Words>1840</Words>
  <Application>Microsoft Macintosh PowerPoint</Application>
  <PresentationFormat>画面に合わせる (16:9)</PresentationFormat>
  <Paragraphs>188</Paragraphs>
  <Slides>22</Slides>
  <Notes>22</Notes>
  <HiddenSlides>0</HiddenSlides>
  <MMClips>2</MMClips>
  <ScaleCrop>false</ScaleCrop>
  <HeadingPairs>
    <vt:vector size="6" baseType="variant">
      <vt:variant>
        <vt:lpstr>使用されているフォント</vt:lpstr>
      </vt:variant>
      <vt:variant>
        <vt:i4>2</vt:i4>
      </vt:variant>
      <vt:variant>
        <vt:lpstr>テーマ</vt:lpstr>
      </vt:variant>
      <vt:variant>
        <vt:i4>2</vt:i4>
      </vt:variant>
      <vt:variant>
        <vt:lpstr>スライド タイトル</vt:lpstr>
      </vt:variant>
      <vt:variant>
        <vt:i4>22</vt:i4>
      </vt:variant>
    </vt:vector>
  </HeadingPairs>
  <TitlesOfParts>
    <vt:vector size="26" baseType="lpstr">
      <vt:lpstr>Arial</vt:lpstr>
      <vt:lpstr>Roboto Mono</vt:lpstr>
      <vt:lpstr>Simple Light</vt:lpstr>
      <vt:lpstr>Simple Light</vt:lpstr>
      <vt:lpstr>Ractorを用いたRubyの並列処理性能評価とRubocopによる並列コード記述支援</vt:lpstr>
      <vt:lpstr>背景</vt:lpstr>
      <vt:lpstr>背景</vt:lpstr>
      <vt:lpstr>目的</vt:lpstr>
      <vt:lpstr>Ractorとは</vt:lpstr>
      <vt:lpstr>Ractorによるバブルソート実験</vt:lpstr>
      <vt:lpstr>Ractorによるバブルソート実験</vt:lpstr>
      <vt:lpstr>提案</vt:lpstr>
      <vt:lpstr>静的解析ツールRubocopとは</vt:lpstr>
      <vt:lpstr>Rubocopによる指摘の実装</vt:lpstr>
      <vt:lpstr>Rubocopによる指摘の検証用コード</vt:lpstr>
      <vt:lpstr>PowerPoint プレゼンテーション</vt:lpstr>
      <vt:lpstr>PowerPoint プレゼンテーション</vt:lpstr>
      <vt:lpstr>他の実装したカスタムルール</vt:lpstr>
      <vt:lpstr>Ractorの記述時の指摘を行うメリット</vt:lpstr>
      <vt:lpstr>今後の課題</vt:lpstr>
      <vt:lpstr>まとめ</vt:lpstr>
      <vt:lpstr>Rubocopによる指摘の実装①</vt:lpstr>
      <vt:lpstr>Rubocopによる指摘の実装②</vt:lpstr>
      <vt:lpstr>Rubocopによる指摘の実装③</vt:lpstr>
      <vt:lpstr>Rubocopによる指摘の実装④</vt:lpstr>
      <vt:lpstr>Rubocopによる指摘の実装⑤</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KAI YANAGISAWA</cp:lastModifiedBy>
  <cp:revision>4</cp:revision>
  <dcterms:modified xsi:type="dcterms:W3CDTF">2025-02-03T09:57:03Z</dcterms:modified>
</cp:coreProperties>
</file>